
<file path=[Content_Types].xml><?xml version="1.0" encoding="utf-8"?>
<Types xmlns="http://schemas.openxmlformats.org/package/2006/content-types">
  <Override PartName="/docProps/core.xml" ContentType="application/vnd.openxmlformats-package.core-properties+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customXml/itemProps3.xml" ContentType="application/vnd.openxmlformats-officedocument.customXmlProperties+xml"/>
  <Override PartName="/ppt/viewProps.xml" ContentType="application/vnd.openxmlformats-officedocument.presentationml.viewProps+xml"/>
  <Override PartName="/customXml/itemProps2.xml" ContentType="application/vnd.openxmlformats-officedocument.customXmlProperties+xml"/>
  <Override PartName="/ppt/presProps.xml" ContentType="application/vnd.openxmlformats-officedocument.presentationml.presProps+xml"/>
  <Override PartName="/customXml/itemProps1.xml" ContentType="application/vnd.openxmlformats-officedocument.customXmlProperties+xml"/>
  <Override PartName="/ppt/tableStyles.xml" ContentType="application/vnd.openxmlformats-officedocument.presentationml.tableStyles+xml"/>
  <Override PartName="/docProps/app.xml" ContentType="application/vnd.openxmlformats-officedocument.extended-properties+xml"/>
  <Default Extension="jpeg" ContentType="image/jpeg"/>
  <Default Extension="rels" ContentType="application/vnd.openxmlformats-package.relationships+xml"/>
  <Default Extension="xml" ContentType="application/xml"/>
  <Default Extension="jpg" ContentType="image/jpeg"/>
</Types>
</file>

<file path=_rels/.rels>&#65279;<?xml version="1.0" encoding="UTF-8" standalone="yes"?>
<Relationships xmlns="http://schemas.openxmlformats.org/package/2006/relationships">
  <Relationship Id="rId3" Type="http://schemas.openxmlformats.org/package/2006/relationships/metadata/core-properties" Target="docProps/core.xml" />
  <Relationship Id="rId2" Type="http://schemas.openxmlformats.org/package/2006/relationships/metadata/thumbnail" Target="docProps/thumbnail.jpeg" />
  <Relationship Id="rId1" Type="http://schemas.openxmlformats.org/officeDocument/2006/relationships/officeDocument" Target="ppt/presentation.xml" />
  <Relationship Id="rId4" Type="http://schemas.openxmlformats.org/officeDocument/2006/relationships/extended-properties" Target="docProps/app.xml" />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57"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A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638" autoAdjust="0"/>
  </p:normalViewPr>
  <p:slideViewPr>
    <p:cSldViewPr>
      <p:cViewPr varScale="1">
        <p:scale>
          <a:sx n="71" d="100"/>
          <a:sy n="71" d="100"/>
        </p:scale>
        <p:origin x="-492"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&#65279;<?xml version="1.0" encoding="UTF-8" standalone="yes"?>
<Relationships xmlns="http://schemas.openxmlformats.org/package/2006/relationships">
  <Relationship Id="rId5" Type="http://schemas.openxmlformats.org/officeDocument/2006/relationships/slide" Target="slides/slide1.xml" />
  <Relationship Id="rId6" Type="http://schemas.openxmlformats.org/officeDocument/2006/relationships/slide" Target="slides/slide2.xml" />
  <Relationship Id="rId7" Type="http://schemas.openxmlformats.org/officeDocument/2006/relationships/slide" Target="slides/slide3.xml" />
  <Relationship Id="rId8" Type="http://schemas.openxmlformats.org/officeDocument/2006/relationships/slide" Target="slides/slide4.xml" />
  <Relationship Id="rId9" Type="http://schemas.openxmlformats.org/officeDocument/2006/relationships/slide" Target="slides/slide5.xml" />
  <Relationship Id="rId10" Type="http://schemas.openxmlformats.org/officeDocument/2006/relationships/slide" Target="slides/slide6.xml" />
  <Relationship Id="rId11" Type="http://schemas.openxmlformats.org/officeDocument/2006/relationships/slide" Target="slides/slide7.xml" />
  <Relationship Id="rId12" Type="http://schemas.openxmlformats.org/officeDocument/2006/relationships/slide" Target="slides/slide8.xml" />
  <Relationship Id="rId13" Type="http://schemas.openxmlformats.org/officeDocument/2006/relationships/slide" Target="slides/slide9.xml" />
  <Relationship Id="rId14" Type="http://schemas.openxmlformats.org/officeDocument/2006/relationships/slide" Target="slides/slide10.xml" />
  <Relationship Id="rId15" Type="http://schemas.openxmlformats.org/officeDocument/2006/relationships/slide" Target="slides/slide11.xml" />
  <Relationship Id="rId16" Type="http://schemas.openxmlformats.org/officeDocument/2006/relationships/slide" Target="slides/slide12.xml" />
  <Relationship Id="rId17" Type="http://schemas.openxmlformats.org/officeDocument/2006/relationships/slide" Target="slides/slide13.xml" />
  <Relationship Id="rId18" Type="http://schemas.openxmlformats.org/officeDocument/2006/relationships/slide" Target="slides/slide14.xml" />
  <Relationship Id="rId3" Type="http://schemas.openxmlformats.org/officeDocument/2006/relationships/customXml" Target="../customXml/item3.xml" />
  <Relationship Id="rId21" Type="http://schemas.openxmlformats.org/officeDocument/2006/relationships/viewProps" Target="viewProps.xml" />
  <Relationship Id="rId2" Type="http://schemas.openxmlformats.org/officeDocument/2006/relationships/customXml" Target="../customXml/item2.xml" />
  <Relationship Id="rId20" Type="http://schemas.openxmlformats.org/officeDocument/2006/relationships/presProps" Target="presProps.xml" />
  <Relationship Id="rId1" Type="http://schemas.openxmlformats.org/officeDocument/2006/relationships/customXml" Target="../customXml/item1.xml" />
  <Relationship Id="rId23" Type="http://schemas.openxmlformats.org/officeDocument/2006/relationships/tableStyles" Target="tableStyles.xml" />
  <Relationship Id="rId19" Type="http://schemas.openxmlformats.org/officeDocument/2006/relationships/notesMaster" Target="notesMasters/notesMaster1.xml" />
  <Relationship Id="rId4" Type="http://schemas.openxmlformats.org/officeDocument/2006/relationships/slideMaster" Target="slideMasters/slideMaster1.xml" />
  <Relationship Id="rId22" Type="http://schemas.openxmlformats.org/officeDocument/2006/relationships/theme" Target="theme/theme1.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36B070-0C9F-47ED-9A2B-8DA0F25F598E}" type="datetimeFigureOut">
              <a:rPr lang="en-US" smtClean="0"/>
              <a:t>12/9/2013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C8EF94-E749-4DD5-84C4-08AA70DB5AC7}" type="slidenum">
              <a:rPr lang="en-US" smtClean="0"/>
              <a:t>‹#›</a:t>
            </a:fld>
            <a:endParaRPr lang="en-US"/>
          </a:p>
        </p:txBody>
      </p:sp>
    </p:spTree>
    <p:extLst>
      <p:ext uri="{BB962C8B-B14F-4D97-AF65-F5344CB8AC3E}">
        <p14:creationId xmlns:p14="http://schemas.microsoft.com/office/powerpoint/2010/main" val="1033874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&#65279;<?xml version="1.0" encoding="UTF-8" standalone="yes"?>
<Relationships xmlns="http://schemas.openxmlformats.org/package/2006/relationships">
  <Relationship Id="rId2" Type="http://schemas.openxmlformats.org/officeDocument/2006/relationships/slide" Target="../slides/slide2.xml" />
  <Relationship Id="rId1" Type="http://schemas.openxmlformats.org/officeDocument/2006/relationships/notesMaster" Target="../notesMasters/notesMaster1.xml" />
</Relationships>
</file>

<file path=ppt/notesSlides/_rels/notesSlide3.xml.rels>&#65279;<?xml version="1.0" encoding="UTF-8" standalone="yes"?>
<Relationships xmlns="http://schemas.openxmlformats.org/package/2006/relationships">
  <Relationship Id="rId2" Type="http://schemas.openxmlformats.org/officeDocument/2006/relationships/slide" Target="../slides/slide3.xml" />
  <Relationship Id="rId1" Type="http://schemas.openxmlformats.org/officeDocument/2006/relationships/notesMaster" Target="../notesMasters/notesMaster1.xml" />
</Relationships>
</file>

<file path=ppt/notesSlides/_rels/notesSlide4.xml.rels>&#65279;<?xml version="1.0" encoding="UTF-8" standalone="yes"?>
<Relationships xmlns="http://schemas.openxmlformats.org/package/2006/relationships">
  <Relationship Id="rId2" Type="http://schemas.openxmlformats.org/officeDocument/2006/relationships/slide" Target="../slides/slide4.xml" />
  <Relationship Id="rId1" Type="http://schemas.openxmlformats.org/officeDocument/2006/relationships/notesMaster" Target="../notesMasters/notesMaster1.xml" />
</Relationships>
</file>

<file path=ppt/notesSlides/_rels/notesSlide5.xml.rels>&#65279;<?xml version="1.0" encoding="UTF-8" standalone="yes"?>
<Relationships xmlns="http://schemas.openxmlformats.org/package/2006/relationships">
  <Relationship Id="rId2" Type="http://schemas.openxmlformats.org/officeDocument/2006/relationships/slide" Target="../slides/slide5.xml" />
  <Relationship Id="rId1" Type="http://schemas.openxmlformats.org/officeDocument/2006/relationships/notesMaster" Target="../notesMasters/notesMaster1.xml" />
</Relationships>
</file>

<file path=ppt/notesSlides/_rels/notesSlide6.xml.rels>&#65279;<?xml version="1.0" encoding="UTF-8" standalone="yes"?>
<Relationships xmlns="http://schemas.openxmlformats.org/package/2006/relationships">
  <Relationship Id="rId2" Type="http://schemas.openxmlformats.org/officeDocument/2006/relationships/slide" Target="../slides/slide6.xml" />
  <Relationship Id="rId1" Type="http://schemas.openxmlformats.org/officeDocument/2006/relationships/notesMaster" Target="../notesMasters/notesMaster1.xml" />
</Relationships>
</file>

<file path=ppt/notesSlides/_rels/notesSlide7.xml.rels>&#65279;<?xml version="1.0" encoding="UTF-8" standalone="yes"?>
<Relationships xmlns="http://schemas.openxmlformats.org/package/2006/relationships">
  <Relationship Id="rId2" Type="http://schemas.openxmlformats.org/officeDocument/2006/relationships/slide" Target="../slides/slide7.xml" />
  <Relationship Id="rId1" Type="http://schemas.openxmlformats.org/officeDocument/2006/relationships/notesMaster" Target="../notesMasters/notesMaster1.xml" />
</Relationships>
</file>

<file path=ppt/notesSlides/_rels/notesSlide8.xml.rels>&#65279;<?xml version="1.0" encoding="UTF-8" standalone="yes"?>
<Relationships xmlns="http://schemas.openxmlformats.org/package/2006/relationships">
  <Relationship Id="rId2" Type="http://schemas.openxmlformats.org/officeDocument/2006/relationships/slide" Target="../slides/slide8.xml" />
  <Relationship Id="rId1" Type="http://schemas.openxmlformats.org/officeDocument/2006/relationships/notesMaster" Target="../notesMasters/notesMaster1.xml" />
</Relationships>
</file>

<file path=ppt/notesSlides/_rels/notesSlide9.xml.rels>&#65279;<?xml version="1.0" encoding="UTF-8" standalone="yes"?>
<Relationships xmlns="http://schemas.openxmlformats.org/package/2006/relationships">
  <Relationship Id="rId2" Type="http://schemas.openxmlformats.org/officeDocument/2006/relationships/slide" Target="../slides/slide9.xml" />
  <Relationship Id="rId1" Type="http://schemas.openxmlformats.org/officeDocument/2006/relationships/notesMaster" Target="../notesMasters/notesMaster1.xml" />
</Relationships>
</file>

<file path=ppt/notesSlides/_rels/notesSlide10.xml.rels>&#65279;<?xml version="1.0" encoding="UTF-8" standalone="yes"?>
<Relationships xmlns="http://schemas.openxmlformats.org/package/2006/relationships">
  <Relationship Id="rId2" Type="http://schemas.openxmlformats.org/officeDocument/2006/relationships/slide" Target="../slides/slide10.xml" />
  <Relationship Id="rId1" Type="http://schemas.openxmlformats.org/officeDocument/2006/relationships/notesMaster" Target="../notesMasters/notesMaster1.xml" />
</Relationships>
</file>

<file path=ppt/notesSlides/_rels/notesSlide11.xml.rels>&#65279;<?xml version="1.0" encoding="UTF-8" standalone="yes"?>
<Relationships xmlns="http://schemas.openxmlformats.org/package/2006/relationships">
  <Relationship Id="rId2" Type="http://schemas.openxmlformats.org/officeDocument/2006/relationships/slide" Target="../slides/slide11.xml" />
  <Relationship Id="rId1" Type="http://schemas.openxmlformats.org/officeDocument/2006/relationships/notesMaster" Target="../notesMasters/notesMaster1.xml" />
</Relationships>
</file>

<file path=ppt/notesSlides/_rels/notesSlide12.xml.rels>&#65279;<?xml version="1.0" encoding="UTF-8" standalone="yes"?>
<Relationships xmlns="http://schemas.openxmlformats.org/package/2006/relationships">
  <Relationship Id="rId2" Type="http://schemas.openxmlformats.org/officeDocument/2006/relationships/slide" Target="../slides/slide12.xml" />
  <Relationship Id="rId1" Type="http://schemas.openxmlformats.org/officeDocument/2006/relationships/notesMaster" Target="../notesMasters/notesMaster1.xml" />
</Relationships>
</file>

<file path=ppt/notesSlides/_rels/notesSlide13.xml.rels>&#65279;<?xml version="1.0" encoding="UTF-8" standalone="yes"?>
<Relationships xmlns="http://schemas.openxmlformats.org/package/2006/relationships">
  <Relationship Id="rId2" Type="http://schemas.openxmlformats.org/officeDocument/2006/relationships/slide" Target="../slides/slide13.xml" />
  <Relationship Id="rId1" Type="http://schemas.openxmlformats.org/officeDocument/2006/relationships/notesMaster" Target="../notesMasters/notesMaster1.xml" />
</Relationships>
</file>

<file path=ppt/notesSlides/_rels/notesSlide14.xml.rels>&#65279;<?xml version="1.0" encoding="UTF-8" standalone="yes"?>
<Relationships xmlns="http://schemas.openxmlformats.org/package/2006/relationships">
  <Relationship Id="rId2" Type="http://schemas.openxmlformats.org/officeDocument/2006/relationships/slide" Target="../slides/slide14.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4049458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482237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244458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4268672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580746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1844900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3019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462546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131002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991105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456629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1445825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687172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545403328"/>
      </p:ext>
    </p:extLst>
  </p:cSld>
  <p:clrMapOvr>
    <a:masterClrMapping/>
  </p:clrMapOvr>
</p:notes>
</file>

<file path=ppt/slideLayouts/_rels/slideLayout1.xml.rels>&#65279;<?xml version="1.0" encoding="UTF-8" standalone="yes"?>
<Relationships xmlns="http://schemas.openxmlformats.org/package/2006/relationships">
  <Relationship Id="rId2" Type="http://schemas.openxmlformats.org/officeDocument/2006/relationships/image" Target="../media/image2.jpg" />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E8CED3C-EB2B-48D1-8B59-A473782EDA1B}"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640CF-689F-4ABF-8129-017265AC08AC}" type="slidenum">
              <a:rPr lang="en-US" smtClean="0"/>
              <a:t>‹#›</a:t>
            </a:fld>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itle 1"/>
          <p:cNvSpPr>
            <a:spLocks noGrp="1"/>
          </p:cNvSpPr>
          <p:nvPr>
            <p:ph type="ctrTitle"/>
          </p:nvPr>
        </p:nvSpPr>
        <p:spPr>
          <a:xfrm>
            <a:off x="1676400" y="2133600"/>
            <a:ext cx="5638800" cy="1447800"/>
          </a:xfrm>
        </p:spPr>
        <p:txBody>
          <a:bodyPr>
            <a:normAutofit/>
          </a:bodyPr>
          <a:lstStyle>
            <a:lvl1pPr algn="l">
              <a:defRPr sz="3600" b="0" i="1" cap="all" baseline="0">
                <a:solidFill>
                  <a:srgbClr val="A40000"/>
                </a:solidFill>
                <a:latin typeface="Bodoni MT" pitchFamily="18" charset="0"/>
              </a:defRPr>
            </a:lvl1pPr>
          </a:lstStyle>
          <a:p>
            <a:r>
              <a:rPr lang="en-US" dirty="0" smtClean="0"/>
              <a:t>Click to edit Master title style</a:t>
            </a:r>
            <a:endParaRPr lang="en-US" dirty="0"/>
          </a:p>
        </p:txBody>
      </p:sp>
      <p:sp>
        <p:nvSpPr>
          <p:cNvPr id="14" name="Subtitle 2"/>
          <p:cNvSpPr>
            <a:spLocks noGrp="1"/>
          </p:cNvSpPr>
          <p:nvPr>
            <p:ph type="subTitle" idx="1"/>
          </p:nvPr>
        </p:nvSpPr>
        <p:spPr>
          <a:xfrm>
            <a:off x="1676400" y="3581400"/>
            <a:ext cx="5638800" cy="762000"/>
          </a:xfrm>
        </p:spPr>
        <p:txBody>
          <a:bodyPr>
            <a:normAutofit/>
          </a:bodyPr>
          <a:lstStyle>
            <a:lvl1pPr marL="0" indent="0" algn="l">
              <a:buNone/>
              <a:defRPr sz="2400" i="1" cap="all" baseline="0">
                <a:solidFill>
                  <a:srgbClr val="404040"/>
                </a:solidFill>
                <a:latin typeface="Bodoni MT"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7" name="Text Placeholder 16"/>
          <p:cNvSpPr>
            <a:spLocks noGrp="1"/>
          </p:cNvSpPr>
          <p:nvPr>
            <p:ph type="body" sz="quarter" idx="13"/>
          </p:nvPr>
        </p:nvSpPr>
        <p:spPr>
          <a:xfrm>
            <a:off x="1676400" y="4343400"/>
            <a:ext cx="4114800" cy="1066800"/>
          </a:xfrm>
        </p:spPr>
        <p:txBody>
          <a:bodyPr>
            <a:normAutofit/>
          </a:bodyPr>
          <a:lstStyle>
            <a:lvl1pPr marL="0" indent="0">
              <a:buNone/>
              <a:defRPr sz="1800" baseline="0">
                <a:solidFill>
                  <a:srgbClr val="404040"/>
                </a:solidFill>
                <a:latin typeface="Adobe Caslon Pro" pitchFamily="18" charset="0"/>
              </a:defRPr>
            </a:lvl1pPr>
          </a:lstStyle>
          <a:p>
            <a:pPr lvl="0"/>
            <a:r>
              <a:rPr lang="en-US" dirty="0" smtClean="0"/>
              <a:t>Click to edit Master text styles</a:t>
            </a:r>
          </a:p>
        </p:txBody>
      </p:sp>
    </p:spTree>
    <p:extLst>
      <p:ext uri="{BB962C8B-B14F-4D97-AF65-F5344CB8AC3E}">
        <p14:creationId xmlns:p14="http://schemas.microsoft.com/office/powerpoint/2010/main" val="34004048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E8CED3C-EB2B-48D1-8B59-A473782EDA1B}"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640CF-689F-4ABF-8129-017265AC08AC}" type="slidenum">
              <a:rPr lang="en-US" smtClean="0"/>
              <a:t>‹#›</a:t>
            </a:fld>
            <a:endParaRPr lang="en-US"/>
          </a:p>
        </p:txBody>
      </p:sp>
      <p:sp>
        <p:nvSpPr>
          <p:cNvPr id="11" name="Content Placeholder 10"/>
          <p:cNvSpPr>
            <a:spLocks noGrp="1"/>
          </p:cNvSpPr>
          <p:nvPr>
            <p:ph sz="quarter" idx="13"/>
          </p:nvPr>
        </p:nvSpPr>
        <p:spPr>
          <a:xfrm>
            <a:off x="457200" y="2133600"/>
            <a:ext cx="8229600" cy="3657600"/>
          </a:xfrm>
        </p:spPr>
        <p:txBody>
          <a:bodyPr/>
          <a:lstStyle>
            <a:lvl1pPr>
              <a:defRPr baseline="0">
                <a:solidFill>
                  <a:srgbClr val="404040"/>
                </a:solidFill>
              </a:defRPr>
            </a:lvl1pPr>
            <a:lvl2pPr>
              <a:defRPr sz="2200" baseline="0">
                <a:solidFill>
                  <a:srgbClr val="404040"/>
                </a:solidFill>
              </a:defRPr>
            </a:lvl2pPr>
            <a:lvl3pPr>
              <a:defRPr sz="2000" baseline="0">
                <a:solidFill>
                  <a:srgbClr val="404040"/>
                </a:solidFill>
              </a:defRPr>
            </a:lvl3pPr>
            <a:lvl4pPr>
              <a:defRPr sz="1800" baseline="0">
                <a:solidFill>
                  <a:srgbClr val="404040"/>
                </a:solidFill>
              </a:defRPr>
            </a:lvl4pPr>
            <a:lvl5pPr>
              <a:defRPr sz="1600" baseline="0">
                <a:solidFill>
                  <a:srgbClr val="40404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457200" y="914400"/>
            <a:ext cx="8229600" cy="1143000"/>
          </a:xfrm>
        </p:spPr>
        <p:txBody>
          <a:bodyPr/>
          <a:lstStyle>
            <a:lvl1pPr>
              <a:defRPr b="0" i="1"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5718569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8CED3C-EB2B-48D1-8B59-A473782EDA1B}"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640CF-689F-4ABF-8129-017265AC08AC}" type="slidenum">
              <a:rPr lang="en-US" smtClean="0"/>
              <a:t>‹#›</a:t>
            </a:fld>
            <a:endParaRPr lang="en-US"/>
          </a:p>
        </p:txBody>
      </p:sp>
    </p:spTree>
    <p:extLst>
      <p:ext uri="{BB962C8B-B14F-4D97-AF65-F5344CB8AC3E}">
        <p14:creationId xmlns:p14="http://schemas.microsoft.com/office/powerpoint/2010/main" val="3240274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90600"/>
          </a:xfrm>
        </p:spPr>
        <p:txBody>
          <a:bodyPr/>
          <a:lstStyle>
            <a:lvl1pPr>
              <a:defRPr b="0" i="1"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04999"/>
            <a:ext cx="4038600" cy="4038601"/>
          </a:xfrm>
        </p:spPr>
        <p:txBody>
          <a:bodyPr/>
          <a:lstStyle>
            <a:lvl1pPr>
              <a:defRPr sz="2400">
                <a:solidFill>
                  <a:srgbClr val="404040"/>
                </a:solidFill>
              </a:defRPr>
            </a:lvl1pPr>
            <a:lvl2pPr>
              <a:defRPr sz="2200">
                <a:solidFill>
                  <a:srgbClr val="404040"/>
                </a:solidFill>
              </a:defRPr>
            </a:lvl2pPr>
            <a:lvl3pPr>
              <a:defRPr sz="2000" baseline="0">
                <a:solidFill>
                  <a:srgbClr val="404040"/>
                </a:solidFill>
              </a:defRPr>
            </a:lvl3pPr>
            <a:lvl4pPr>
              <a:defRPr sz="1800" baseline="0">
                <a:solidFill>
                  <a:srgbClr val="404040"/>
                </a:solidFill>
              </a:defRPr>
            </a:lvl4pPr>
            <a:lvl5pPr>
              <a:defRPr sz="1600" baseline="0">
                <a:solidFill>
                  <a:srgbClr val="404040"/>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04999"/>
            <a:ext cx="4038600" cy="4038601"/>
          </a:xfrm>
        </p:spPr>
        <p:txBody>
          <a:bodyPr/>
          <a:lstStyle>
            <a:lvl1pPr>
              <a:defRPr sz="2400" baseline="0">
                <a:solidFill>
                  <a:srgbClr val="404040"/>
                </a:solidFill>
              </a:defRPr>
            </a:lvl1pPr>
            <a:lvl2pPr>
              <a:defRPr sz="2200" baseline="0">
                <a:solidFill>
                  <a:srgbClr val="404040"/>
                </a:solidFill>
              </a:defRPr>
            </a:lvl2pPr>
            <a:lvl3pPr>
              <a:defRPr sz="2000" baseline="0">
                <a:solidFill>
                  <a:srgbClr val="404040"/>
                </a:solidFill>
              </a:defRPr>
            </a:lvl3pPr>
            <a:lvl4pPr>
              <a:defRPr sz="1800" baseline="0">
                <a:solidFill>
                  <a:srgbClr val="404040"/>
                </a:solidFill>
              </a:defRPr>
            </a:lvl4pPr>
            <a:lvl5pPr>
              <a:defRPr sz="1600" baseline="0">
                <a:solidFill>
                  <a:srgbClr val="404040"/>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5E8CED3C-EB2B-48D1-8B59-A473782EDA1B}"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8640CF-689F-4ABF-8129-017265AC08AC}" type="slidenum">
              <a:rPr lang="en-US" smtClean="0"/>
              <a:t>‹#›</a:t>
            </a:fld>
            <a:endParaRPr lang="en-US"/>
          </a:p>
        </p:txBody>
      </p:sp>
    </p:spTree>
    <p:extLst>
      <p:ext uri="{BB962C8B-B14F-4D97-AF65-F5344CB8AC3E}">
        <p14:creationId xmlns:p14="http://schemas.microsoft.com/office/powerpoint/2010/main" val="1319706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lvl1pPr>
              <a:defRPr b="0" i="1" baseline="0"/>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5E8CED3C-EB2B-48D1-8B59-A473782EDA1B}" type="datetimeFigureOut">
              <a:rPr lang="en-US" smtClean="0"/>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8640CF-689F-4ABF-8129-017265AC08AC}" type="slidenum">
              <a:rPr lang="en-US" smtClean="0"/>
              <a:t>‹#›</a:t>
            </a:fld>
            <a:endParaRPr lang="en-US"/>
          </a:p>
        </p:txBody>
      </p:sp>
    </p:spTree>
    <p:extLst>
      <p:ext uri="{BB962C8B-B14F-4D97-AF65-F5344CB8AC3E}">
        <p14:creationId xmlns:p14="http://schemas.microsoft.com/office/powerpoint/2010/main" val="323349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CED3C-EB2B-48D1-8B59-A473782EDA1B}" type="datetimeFigureOut">
              <a:rPr lang="en-US" smtClean="0"/>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8640CF-689F-4ABF-8129-017265AC08AC}" type="slidenum">
              <a:rPr lang="en-US" smtClean="0"/>
              <a:t>‹#›</a:t>
            </a:fld>
            <a:endParaRPr lang="en-US"/>
          </a:p>
        </p:txBody>
      </p:sp>
    </p:spTree>
    <p:extLst>
      <p:ext uri="{BB962C8B-B14F-4D97-AF65-F5344CB8AC3E}">
        <p14:creationId xmlns:p14="http://schemas.microsoft.com/office/powerpoint/2010/main" val="304793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8CED3C-EB2B-48D1-8B59-A473782EDA1B}"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8640CF-689F-4ABF-8129-017265AC08AC}" type="slidenum">
              <a:rPr lang="en-US" smtClean="0"/>
              <a:t>‹#›</a:t>
            </a:fld>
            <a:endParaRPr lang="en-US"/>
          </a:p>
        </p:txBody>
      </p:sp>
    </p:spTree>
    <p:extLst>
      <p:ext uri="{BB962C8B-B14F-4D97-AF65-F5344CB8AC3E}">
        <p14:creationId xmlns:p14="http://schemas.microsoft.com/office/powerpoint/2010/main" val="131594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8CED3C-EB2B-48D1-8B59-A473782EDA1B}"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8640CF-689F-4ABF-8129-017265AC08AC}" type="slidenum">
              <a:rPr lang="en-US" smtClean="0"/>
              <a:t>‹#›</a:t>
            </a:fld>
            <a:endParaRPr lang="en-US"/>
          </a:p>
        </p:txBody>
      </p:sp>
    </p:spTree>
    <p:extLst>
      <p:ext uri="{BB962C8B-B14F-4D97-AF65-F5344CB8AC3E}">
        <p14:creationId xmlns:p14="http://schemas.microsoft.com/office/powerpoint/2010/main" val="314845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8CED3C-EB2B-48D1-8B59-A473782EDA1B}"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640CF-689F-4ABF-8129-017265AC08AC}" type="slidenum">
              <a:rPr lang="en-US" smtClean="0"/>
              <a:t>‹#›</a:t>
            </a:fld>
            <a:endParaRPr lang="en-US"/>
          </a:p>
        </p:txBody>
      </p:sp>
    </p:spTree>
    <p:extLst>
      <p:ext uri="{BB962C8B-B14F-4D97-AF65-F5344CB8AC3E}">
        <p14:creationId xmlns:p14="http://schemas.microsoft.com/office/powerpoint/2010/main" val="2270528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8CED3C-EB2B-48D1-8B59-A473782EDA1B}"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640CF-689F-4ABF-8129-017265AC08AC}" type="slidenum">
              <a:rPr lang="en-US" smtClean="0"/>
              <a:t>‹#›</a:t>
            </a:fld>
            <a:endParaRPr lang="en-US"/>
          </a:p>
        </p:txBody>
      </p:sp>
    </p:spTree>
    <p:extLst>
      <p:ext uri="{BB962C8B-B14F-4D97-AF65-F5344CB8AC3E}">
        <p14:creationId xmlns:p14="http://schemas.microsoft.com/office/powerpoint/2010/main" val="1273248448"/>
      </p:ext>
    </p:extLst>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image" Target="../media/image1.jpg"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theme" Target="../theme/theme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8CED3C-EB2B-48D1-8B59-A473782EDA1B}" type="datetimeFigureOut">
              <a:rPr lang="en-US" smtClean="0"/>
              <a:t>12/9/2013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640CF-689F-4ABF-8129-017265AC08AC}" type="slidenum">
              <a:rPr lang="en-US" smtClean="0"/>
              <a:t>‹#›</a:t>
            </a:fld>
            <a:endParaRPr lang="en-US"/>
          </a:p>
        </p:txBody>
      </p:sp>
      <p:pic>
        <p:nvPicPr>
          <p:cNvPr id="8" name="Picture 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525" y="-9525"/>
            <a:ext cx="9144000" cy="6858000"/>
          </a:xfrm>
          <a:prstGeom prst="rect">
            <a:avLst/>
          </a:prstGeom>
        </p:spPr>
      </p:pic>
      <p:sp>
        <p:nvSpPr>
          <p:cNvPr id="10" name="Text Placeholder 2"/>
          <p:cNvSpPr txBox="1">
            <a:spLocks/>
          </p:cNvSpPr>
          <p:nvPr userDrawn="1"/>
        </p:nvSpPr>
        <p:spPr>
          <a:xfrm>
            <a:off x="609600" y="2514599"/>
            <a:ext cx="8229600" cy="3429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1" name="Slide Number Placeholder 5"/>
          <p:cNvSpPr txBox="1">
            <a:spLocks/>
          </p:cNvSpPr>
          <p:nvPr userDrawn="1"/>
        </p:nvSpPr>
        <p:spPr>
          <a:xfrm>
            <a:off x="6705600" y="65087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640CF-689F-4ABF-8129-017265AC08AC}" type="slidenum">
              <a:rPr lang="en-US" smtClean="0"/>
              <a:pPr/>
              <a:t>‹#›</a:t>
            </a:fld>
            <a:endParaRPr lang="en-US"/>
          </a:p>
        </p:txBody>
      </p:sp>
    </p:spTree>
    <p:extLst>
      <p:ext uri="{BB962C8B-B14F-4D97-AF65-F5344CB8AC3E}">
        <p14:creationId xmlns:p14="http://schemas.microsoft.com/office/powerpoint/2010/main" val="887203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txStyles>
    <p:titleStyle>
      <a:lvl1pPr algn="l" defTabSz="914400" rtl="0" eaLnBrk="1" latinLnBrk="0" hangingPunct="1">
        <a:spcBef>
          <a:spcPct val="0"/>
        </a:spcBef>
        <a:buNone/>
        <a:defRPr sz="4400" kern="1200" cap="all" baseline="0">
          <a:solidFill>
            <a:srgbClr val="A40000"/>
          </a:solidFill>
          <a:latin typeface="Bodoni MT"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Adobe Caslon Pro"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
<Relationships xmlns="http://schemas.openxmlformats.org/package/2006/relationships">
  <Relationship Id="rId2" Type="http://schemas.openxmlformats.org/officeDocument/2006/relationships/notesSlide" Target="../notesSlides/notesSlide1.xml" />
  <Relationship Id="rId1" Type="http://schemas.openxmlformats.org/officeDocument/2006/relationships/slideLayout" Target="../slideLayouts/slideLayout1.xml" />
</Relationships>
</file>

<file path=ppt/slides/_rels/slide2.xml.rels>&#65279;<?xml version="1.0" encoding="UTF-8" standalone="yes"?>
<Relationships xmlns="http://schemas.openxmlformats.org/package/2006/relationships">
  <Relationship Id="rId2" Type="http://schemas.openxmlformats.org/officeDocument/2006/relationships/notesSlide" Target="../notesSlides/notesSlide2.xml" />
  <Relationship Id="rId1" Type="http://schemas.openxmlformats.org/officeDocument/2006/relationships/slideLayout" Target="../slideLayouts/slideLayout2.xml" />
</Relationships>
</file>

<file path=ppt/slides/_rels/slide3.xml.rels>&#65279;<?xml version="1.0" encoding="UTF-8" standalone="yes"?>
<Relationships xmlns="http://schemas.openxmlformats.org/package/2006/relationships">
  <Relationship Id="rId2" Type="http://schemas.openxmlformats.org/officeDocument/2006/relationships/notesSlide" Target="../notesSlides/notesSlide3.xml" />
  <Relationship Id="rId1" Type="http://schemas.openxmlformats.org/officeDocument/2006/relationships/slideLayout" Target="../slideLayouts/slideLayout2.xml" />
</Relationships>
</file>

<file path=ppt/slides/_rels/slide4.xml.rels>&#65279;<?xml version="1.0" encoding="UTF-8" standalone="yes"?>
<Relationships xmlns="http://schemas.openxmlformats.org/package/2006/relationships">
  <Relationship Id="rId2" Type="http://schemas.openxmlformats.org/officeDocument/2006/relationships/notesSlide" Target="../notesSlides/notesSlide4.xml" />
  <Relationship Id="rId1" Type="http://schemas.openxmlformats.org/officeDocument/2006/relationships/slideLayout" Target="../slideLayouts/slideLayout2.xml" />
</Relationships>
</file>

<file path=ppt/slides/_rels/slide5.xml.rels>&#65279;<?xml version="1.0" encoding="UTF-8" standalone="yes"?>
<Relationships xmlns="http://schemas.openxmlformats.org/package/2006/relationships">
  <Relationship Id="rId2" Type="http://schemas.openxmlformats.org/officeDocument/2006/relationships/notesSlide" Target="../notesSlides/notesSlide5.xml" />
  <Relationship Id="rId1" Type="http://schemas.openxmlformats.org/officeDocument/2006/relationships/slideLayout" Target="../slideLayouts/slideLayout2.xml" />
</Relationships>
</file>

<file path=ppt/slides/_rels/slide6.xml.rels>&#65279;<?xml version="1.0" encoding="UTF-8" standalone="yes"?>
<Relationships xmlns="http://schemas.openxmlformats.org/package/2006/relationships">
  <Relationship Id="rId2" Type="http://schemas.openxmlformats.org/officeDocument/2006/relationships/notesSlide" Target="../notesSlides/notesSlide6.xml" />
  <Relationship Id="rId1" Type="http://schemas.openxmlformats.org/officeDocument/2006/relationships/slideLayout" Target="../slideLayouts/slideLayout2.xml" />
</Relationships>
</file>

<file path=ppt/slides/_rels/slide7.xml.rels>&#65279;<?xml version="1.0" encoding="UTF-8" standalone="yes"?>
<Relationships xmlns="http://schemas.openxmlformats.org/package/2006/relationships">
  <Relationship Id="rId2" Type="http://schemas.openxmlformats.org/officeDocument/2006/relationships/notesSlide" Target="../notesSlides/notesSlide7.xml" />
  <Relationship Id="rId1" Type="http://schemas.openxmlformats.org/officeDocument/2006/relationships/slideLayout" Target="../slideLayouts/slideLayout2.xml" />
</Relationships>
</file>

<file path=ppt/slides/_rels/slide8.xml.rels>&#65279;<?xml version="1.0" encoding="UTF-8" standalone="yes"?>
<Relationships xmlns="http://schemas.openxmlformats.org/package/2006/relationships">
  <Relationship Id="rId2" Type="http://schemas.openxmlformats.org/officeDocument/2006/relationships/notesSlide" Target="../notesSlides/notesSlide8.xml" />
  <Relationship Id="rId1" Type="http://schemas.openxmlformats.org/officeDocument/2006/relationships/slideLayout" Target="../slideLayouts/slideLayout2.xml" />
</Relationships>
</file>

<file path=ppt/slides/_rels/slide9.xml.rels>&#65279;<?xml version="1.0" encoding="UTF-8" standalone="yes"?>
<Relationships xmlns="http://schemas.openxmlformats.org/package/2006/relationships">
  <Relationship Id="rId2" Type="http://schemas.openxmlformats.org/officeDocument/2006/relationships/notesSlide" Target="../notesSlides/notesSlide9.xml" />
  <Relationship Id="rId1" Type="http://schemas.openxmlformats.org/officeDocument/2006/relationships/slideLayout" Target="../slideLayouts/slideLayout2.xml" />
</Relationships>
</file>

<file path=ppt/slides/_rels/slide10.xml.rels>&#65279;<?xml version="1.0" encoding="UTF-8" standalone="yes"?>
<Relationships xmlns="http://schemas.openxmlformats.org/package/2006/relationships">
  <Relationship Id="rId2" Type="http://schemas.openxmlformats.org/officeDocument/2006/relationships/notesSlide" Target="../notesSlides/notesSlide10.xml" />
  <Relationship Id="rId1" Type="http://schemas.openxmlformats.org/officeDocument/2006/relationships/slideLayout" Target="../slideLayouts/slideLayout2.xml" />
</Relationships>
</file>

<file path=ppt/slides/_rels/slide11.xml.rels>&#65279;<?xml version="1.0" encoding="UTF-8" standalone="yes"?>
<Relationships xmlns="http://schemas.openxmlformats.org/package/2006/relationships">
  <Relationship Id="rId2" Type="http://schemas.openxmlformats.org/officeDocument/2006/relationships/notesSlide" Target="../notesSlides/notesSlide11.xml" />
  <Relationship Id="rId1" Type="http://schemas.openxmlformats.org/officeDocument/2006/relationships/slideLayout" Target="../slideLayouts/slideLayout2.xml" />
</Relationships>
</file>

<file path=ppt/slides/_rels/slide12.xml.rels>&#65279;<?xml version="1.0" encoding="UTF-8" standalone="yes"?>
<Relationships xmlns="http://schemas.openxmlformats.org/package/2006/relationships">
  <Relationship Id="rId2" Type="http://schemas.openxmlformats.org/officeDocument/2006/relationships/notesSlide" Target="../notesSlides/notesSlide12.xml" />
  <Relationship Id="rId1" Type="http://schemas.openxmlformats.org/officeDocument/2006/relationships/slideLayout" Target="../slideLayouts/slideLayout2.xml" />
</Relationships>
</file>

<file path=ppt/slides/_rels/slide13.xml.rels>&#65279;<?xml version="1.0" encoding="UTF-8" standalone="yes"?>
<Relationships xmlns="http://schemas.openxmlformats.org/package/2006/relationships">
  <Relationship Id="rId2" Type="http://schemas.openxmlformats.org/officeDocument/2006/relationships/notesSlide" Target="../notesSlides/notesSlide13.xml" />
  <Relationship Id="rId1" Type="http://schemas.openxmlformats.org/officeDocument/2006/relationships/slideLayout" Target="../slideLayouts/slideLayout2.xml" />
</Relationships>
</file>

<file path=ppt/slides/_rels/slide14.xml.rels>&#65279;<?xml version="1.0" encoding="UTF-8" standalone="yes"?>
<Relationships xmlns="http://schemas.openxmlformats.org/package/2006/relationships">
  <Relationship Id="rId2" Type="http://schemas.openxmlformats.org/officeDocument/2006/relationships/notesSlide" Target="../notesSlides/notesSlide14.xml" />
  <Relationship Id="rId1" Type="http://schemas.openxmlformats.org/officeDocument/2006/relationships/slideLayout" Target="../slideLayouts/slideLayout1.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000" b="1" dirty="0"/>
              <a:t>International Conference on</a:t>
            </a:r>
            <a:r>
              <a:rPr lang="en-US" sz="2000" dirty="0"/>
              <a:t/>
            </a:r>
            <a:br>
              <a:rPr lang="en-US" sz="2000" dirty="0"/>
            </a:br>
            <a:r>
              <a:rPr lang="en-US" sz="2000" b="1" dirty="0"/>
              <a:t>PROTECTING CULTURAL HERITAGE AS A COMMON GOOD OF HUMANITY: A CHALLENGE FOR CRIMINAL JUSTICE</a:t>
            </a:r>
            <a:endParaRPr lang="en-US" sz="2000" dirty="0"/>
          </a:p>
        </p:txBody>
      </p:sp>
      <p:sp>
        <p:nvSpPr>
          <p:cNvPr id="3" name="Subtitle 2"/>
          <p:cNvSpPr>
            <a:spLocks noGrp="1"/>
          </p:cNvSpPr>
          <p:nvPr>
            <p:ph type="subTitle" idx="1"/>
          </p:nvPr>
        </p:nvSpPr>
        <p:spPr>
          <a:xfrm>
            <a:off x="1676400" y="3657600"/>
            <a:ext cx="5638800" cy="762000"/>
          </a:xfrm>
        </p:spPr>
        <p:txBody>
          <a:bodyPr>
            <a:normAutofit fontScale="62500" lnSpcReduction="20000"/>
          </a:bodyPr>
          <a:lstStyle/>
          <a:p>
            <a:r>
              <a:rPr lang="en-US" b="1" dirty="0"/>
              <a:t>Joint Efforts in the United States by Private Counsel and Federal Prosecutors to Recover Cultural Property </a:t>
            </a:r>
            <a:endParaRPr lang="en-US" dirty="0"/>
          </a:p>
        </p:txBody>
      </p:sp>
      <p:sp>
        <p:nvSpPr>
          <p:cNvPr id="4" name="Text Placeholder 3"/>
          <p:cNvSpPr>
            <a:spLocks noGrp="1"/>
          </p:cNvSpPr>
          <p:nvPr>
            <p:ph type="body" sz="quarter" idx="13"/>
          </p:nvPr>
        </p:nvSpPr>
        <p:spPr>
          <a:xfrm>
            <a:off x="1676400" y="4419600"/>
            <a:ext cx="5638800" cy="1066800"/>
          </a:xfrm>
        </p:spPr>
        <p:txBody>
          <a:bodyPr>
            <a:normAutofit/>
          </a:bodyPr>
          <a:lstStyle/>
          <a:p>
            <a:r>
              <a:rPr lang="en-US" sz="1600" dirty="0" smtClean="0"/>
              <a:t>Steven D. Feldman</a:t>
            </a:r>
          </a:p>
          <a:p>
            <a:r>
              <a:rPr lang="en-US" sz="1600" dirty="0" smtClean="0"/>
              <a:t>(212) 592-1420</a:t>
            </a:r>
          </a:p>
          <a:p>
            <a:r>
              <a:rPr lang="en-US" sz="1600" dirty="0" smtClean="0"/>
              <a:t>sfeldman@Herrick.com</a:t>
            </a:r>
            <a:endParaRPr lang="en-US" sz="1600" dirty="0"/>
          </a:p>
        </p:txBody>
      </p:sp>
    </p:spTree>
    <p:extLst>
      <p:ext uri="{BB962C8B-B14F-4D97-AF65-F5344CB8AC3E}">
        <p14:creationId xmlns:p14="http://schemas.microsoft.com/office/powerpoint/2010/main" val="20518609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914400" lvl="1" indent="-457200" fontAlgn="base">
              <a:spcBef>
                <a:spcPts val="600"/>
              </a:spcBef>
              <a:spcAft>
                <a:spcPts val="600"/>
              </a:spcAft>
              <a:buFont typeface="+mj-lt"/>
              <a:buAutoNum type="alphaUcPeriod"/>
            </a:pPr>
            <a:r>
              <a:rPr lang="en-US" sz="2400" b="1" i="1" dirty="0"/>
              <a:t>Former federal prosecutor at U.S. Attorney’s Office in New York</a:t>
            </a:r>
          </a:p>
          <a:p>
            <a:pPr marL="914400" lvl="1" indent="-457200" fontAlgn="base">
              <a:spcBef>
                <a:spcPts val="600"/>
              </a:spcBef>
              <a:spcAft>
                <a:spcPts val="600"/>
              </a:spcAft>
              <a:buFont typeface="+mj-lt"/>
              <a:buAutoNum type="alphaUcPeriod"/>
            </a:pPr>
            <a:r>
              <a:rPr lang="en-US" sz="2400" b="1" i="1" dirty="0"/>
              <a:t>Currently head of White Collar Criminal Litigation at Herrick, Feinstein </a:t>
            </a:r>
            <a:r>
              <a:rPr lang="en-US" sz="2400" b="1" i="1" dirty="0" smtClean="0"/>
              <a:t>LLP</a:t>
            </a:r>
            <a:endParaRPr lang="en-US" sz="2400" b="1" i="1" dirty="0"/>
          </a:p>
        </p:txBody>
      </p:sp>
      <p:sp>
        <p:nvSpPr>
          <p:cNvPr id="3" name="Title 2"/>
          <p:cNvSpPr>
            <a:spLocks noGrp="1"/>
          </p:cNvSpPr>
          <p:nvPr>
            <p:ph type="title"/>
          </p:nvPr>
        </p:nvSpPr>
        <p:spPr>
          <a:xfrm>
            <a:off x="457200" y="914400"/>
            <a:ext cx="8534400" cy="1143000"/>
          </a:xfrm>
        </p:spPr>
        <p:txBody>
          <a:bodyPr>
            <a:normAutofit/>
          </a:bodyPr>
          <a:lstStyle/>
          <a:p>
            <a:pPr marL="857250" indent="-857250">
              <a:buFont typeface="+mj-lt"/>
              <a:buAutoNum type="romanUcPeriod"/>
            </a:pPr>
            <a:r>
              <a:rPr lang="en-US" dirty="0" smtClean="0"/>
              <a:t>Introduction</a:t>
            </a:r>
            <a:endParaRPr lang="en-US" dirty="0"/>
          </a:p>
        </p:txBody>
      </p:sp>
    </p:spTree>
    <p:extLst>
      <p:ext uri="{BB962C8B-B14F-4D97-AF65-F5344CB8AC3E}">
        <p14:creationId xmlns:p14="http://schemas.microsoft.com/office/powerpoint/2010/main" val="3212348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77500" lnSpcReduction="20000"/>
          </a:bodyPr>
          <a:lstStyle/>
          <a:p>
            <a:pPr marL="914400" lvl="1" indent="-457200" fontAlgn="base">
              <a:spcBef>
                <a:spcPts val="600"/>
              </a:spcBef>
              <a:spcAft>
                <a:spcPts val="600"/>
              </a:spcAft>
              <a:buFont typeface="+mj-lt"/>
              <a:buAutoNum type="alphaUcPeriod"/>
            </a:pPr>
            <a:r>
              <a:rPr lang="en-US" sz="2400" b="1" i="1" dirty="0"/>
              <a:t>18 U.S.C. §§ 2314 &amp; 2315 constitute the NSPA.</a:t>
            </a:r>
          </a:p>
          <a:p>
            <a:pPr marL="914400" lvl="1" indent="-457200" fontAlgn="base">
              <a:spcBef>
                <a:spcPts val="600"/>
              </a:spcBef>
              <a:spcAft>
                <a:spcPts val="600"/>
              </a:spcAft>
              <a:buFont typeface="+mj-lt"/>
              <a:buAutoNum type="alphaUcPeriod"/>
            </a:pPr>
            <a:r>
              <a:rPr lang="en-US" sz="2400" b="1" i="1" dirty="0"/>
              <a:t>Section 2314 states in relevant part:</a:t>
            </a:r>
          </a:p>
          <a:p>
            <a:pPr marL="1371600" lvl="2" indent="-457200" fontAlgn="base">
              <a:spcBef>
                <a:spcPts val="600"/>
              </a:spcBef>
              <a:spcAft>
                <a:spcPts val="600"/>
              </a:spcAft>
              <a:buFont typeface="+mj-lt"/>
              <a:buAutoNum type="alphaLcParenR"/>
            </a:pPr>
            <a:r>
              <a:rPr lang="en-US" b="1" dirty="0"/>
              <a:t>Whoever transports, transmits, or transfers in interstate or foreign commerce any goods, wares, merchandise, securities or money, of the value of $5,000 or more, knowing the same to have been stolen, converted or taken by fraud ... [s ] hall be fined under this title or imprisoned not more than ten years, or both.</a:t>
            </a:r>
          </a:p>
          <a:p>
            <a:pPr marL="914400" lvl="1" indent="-457200" fontAlgn="base">
              <a:spcBef>
                <a:spcPts val="600"/>
              </a:spcBef>
              <a:spcAft>
                <a:spcPts val="600"/>
              </a:spcAft>
              <a:buFont typeface="+mj-lt"/>
              <a:buAutoNum type="alphaUcPeriod"/>
            </a:pPr>
            <a:r>
              <a:rPr lang="en-US" sz="2400" b="1" i="1" dirty="0"/>
              <a:t>Section 2315 states in relevant part:</a:t>
            </a:r>
          </a:p>
          <a:p>
            <a:pPr marL="1371600" lvl="2" indent="-457200" fontAlgn="base">
              <a:spcBef>
                <a:spcPts val="600"/>
              </a:spcBef>
              <a:spcAft>
                <a:spcPts val="600"/>
              </a:spcAft>
              <a:buFont typeface="+mj-lt"/>
              <a:buAutoNum type="alphaLcParenR"/>
            </a:pPr>
            <a:r>
              <a:rPr lang="en-US" b="1" dirty="0"/>
              <a:t>Whoever receives, possesses, conceals, stores, barters, sells, or disposes of any goods, wares, or merchandise, securities, or money of the value of $5,000 or more, which have crossed a State or United States boundary after being stolen, unlawfully converted, or taken, knowing the same to have been stolen, unlawfully converted, or taken ... [s ] hall be fined under this title or imprisoned not more than ten years, or both.</a:t>
            </a:r>
          </a:p>
          <a:p>
            <a:endParaRPr lang="en-US" dirty="0"/>
          </a:p>
        </p:txBody>
      </p:sp>
      <p:sp>
        <p:nvSpPr>
          <p:cNvPr id="3" name="Title 2"/>
          <p:cNvSpPr>
            <a:spLocks noGrp="1"/>
          </p:cNvSpPr>
          <p:nvPr>
            <p:ph type="title"/>
          </p:nvPr>
        </p:nvSpPr>
        <p:spPr/>
        <p:txBody>
          <a:bodyPr anchor="t">
            <a:normAutofit fontScale="90000"/>
          </a:bodyPr>
          <a:lstStyle/>
          <a:p>
            <a:pPr marL="857250" lvl="0" indent="-857250">
              <a:buFont typeface="+mj-lt"/>
              <a:buAutoNum type="romanUcPeriod" startAt="2"/>
            </a:pPr>
            <a:r>
              <a:rPr lang="en-US" sz="3100" b="1" dirty="0"/>
              <a:t>KEY CRIMINAL STATUTE -- National Stolen Property Act (“NSPA”)</a:t>
            </a:r>
            <a:r>
              <a:rPr lang="en-US" b="1" dirty="0"/>
              <a:t/>
            </a:r>
            <a:br>
              <a:rPr lang="en-US" b="1" dirty="0"/>
            </a:br>
            <a:endParaRPr lang="en-US" dirty="0"/>
          </a:p>
        </p:txBody>
      </p:sp>
    </p:spTree>
    <p:extLst>
      <p:ext uri="{BB962C8B-B14F-4D97-AF65-F5344CB8AC3E}">
        <p14:creationId xmlns:p14="http://schemas.microsoft.com/office/powerpoint/2010/main" val="30581142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514600"/>
            <a:ext cx="8229600" cy="3352800"/>
          </a:xfrm>
        </p:spPr>
        <p:txBody>
          <a:bodyPr>
            <a:normAutofit lnSpcReduction="10000"/>
          </a:bodyPr>
          <a:lstStyle/>
          <a:p>
            <a:pPr marL="914400" lvl="1" indent="-457200" fontAlgn="base">
              <a:spcBef>
                <a:spcPts val="600"/>
              </a:spcBef>
              <a:spcAft>
                <a:spcPts val="600"/>
              </a:spcAft>
              <a:buFont typeface="+mj-lt"/>
              <a:buAutoNum type="alphaUcPeriod" startAt="4"/>
            </a:pPr>
            <a:r>
              <a:rPr lang="en-US" sz="2400" b="1" i="1" dirty="0"/>
              <a:t>Thus, a NSPA violation consists of three elements: </a:t>
            </a:r>
          </a:p>
          <a:p>
            <a:pPr marL="1371600" lvl="2" indent="-457200" fontAlgn="base">
              <a:spcBef>
                <a:spcPts val="600"/>
              </a:spcBef>
              <a:spcAft>
                <a:spcPts val="600"/>
              </a:spcAft>
              <a:buFont typeface="+mj-lt"/>
              <a:buAutoNum type="alphaLcParenR"/>
            </a:pPr>
            <a:r>
              <a:rPr lang="en-US" b="1" dirty="0"/>
              <a:t>the transportation in interstate or foreign commerce of property, </a:t>
            </a:r>
          </a:p>
          <a:p>
            <a:pPr marL="1371600" lvl="2" indent="-457200" fontAlgn="base">
              <a:spcBef>
                <a:spcPts val="600"/>
              </a:spcBef>
              <a:spcAft>
                <a:spcPts val="600"/>
              </a:spcAft>
              <a:buFont typeface="+mj-lt"/>
              <a:buAutoNum type="alphaLcParenR"/>
            </a:pPr>
            <a:r>
              <a:rPr lang="en-US" b="1" dirty="0"/>
              <a:t>valued at $5,000 or more, </a:t>
            </a:r>
          </a:p>
          <a:p>
            <a:pPr marL="1371600" lvl="2" indent="-457200" fontAlgn="base">
              <a:spcBef>
                <a:spcPts val="600"/>
              </a:spcBef>
              <a:spcAft>
                <a:spcPts val="600"/>
              </a:spcAft>
              <a:buFont typeface="+mj-lt"/>
              <a:buAutoNum type="alphaLcParenR"/>
            </a:pPr>
            <a:r>
              <a:rPr lang="en-US" b="1" dirty="0"/>
              <a:t>with knowledge that the property was stolen, converted, or taken by fraud.</a:t>
            </a:r>
          </a:p>
          <a:p>
            <a:pPr marL="914400" lvl="1" indent="-457200" fontAlgn="base">
              <a:spcBef>
                <a:spcPts val="600"/>
              </a:spcBef>
              <a:spcAft>
                <a:spcPts val="600"/>
              </a:spcAft>
              <a:buFont typeface="+mj-lt"/>
              <a:buAutoNum type="alphaUcPeriod" startAt="5"/>
            </a:pPr>
            <a:r>
              <a:rPr lang="en-US" sz="2400" b="1" i="1" dirty="0"/>
              <a:t>Other Relevant Criminal Statutes</a:t>
            </a:r>
          </a:p>
          <a:p>
            <a:pPr marL="1371600" lvl="2" indent="-457200" fontAlgn="base">
              <a:spcBef>
                <a:spcPts val="600"/>
              </a:spcBef>
              <a:spcAft>
                <a:spcPts val="600"/>
              </a:spcAft>
              <a:buFont typeface="+mj-lt"/>
              <a:buAutoNum type="alphaLcParenR"/>
            </a:pPr>
            <a:r>
              <a:rPr lang="en-US" b="1" dirty="0"/>
              <a:t>18 U.S.C. § 545 ~ Smuggling Goods Into the United States.</a:t>
            </a:r>
          </a:p>
          <a:p>
            <a:endParaRPr lang="en-US" dirty="0"/>
          </a:p>
        </p:txBody>
      </p:sp>
      <p:sp>
        <p:nvSpPr>
          <p:cNvPr id="3" name="Title 2"/>
          <p:cNvSpPr>
            <a:spLocks noGrp="1"/>
          </p:cNvSpPr>
          <p:nvPr>
            <p:ph type="title"/>
          </p:nvPr>
        </p:nvSpPr>
        <p:spPr/>
        <p:txBody>
          <a:bodyPr anchor="t">
            <a:normAutofit fontScale="90000"/>
          </a:bodyPr>
          <a:lstStyle/>
          <a:p>
            <a:pPr marL="857250" lvl="0" indent="-857250">
              <a:buFont typeface="+mj-lt"/>
              <a:buAutoNum type="romanUcPeriod" startAt="2"/>
            </a:pPr>
            <a:r>
              <a:rPr lang="en-US" sz="3100" b="1" dirty="0"/>
              <a:t>KEY CRIMINAL STATUTE -- National Stolen Property Act (“NSPA</a:t>
            </a:r>
            <a:r>
              <a:rPr lang="en-US" sz="3100" b="1" dirty="0" smtClean="0"/>
              <a:t>”) (CONT’D)</a:t>
            </a:r>
            <a:r>
              <a:rPr lang="en-US" b="1" dirty="0"/>
              <a:t/>
            </a:r>
            <a:br>
              <a:rPr lang="en-US" b="1" dirty="0"/>
            </a:br>
            <a:endParaRPr lang="en-US" dirty="0"/>
          </a:p>
        </p:txBody>
      </p:sp>
    </p:spTree>
    <p:extLst>
      <p:ext uri="{BB962C8B-B14F-4D97-AF65-F5344CB8AC3E}">
        <p14:creationId xmlns:p14="http://schemas.microsoft.com/office/powerpoint/2010/main" val="2401126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pPr marL="914400" lvl="1" indent="-457200" fontAlgn="base">
              <a:spcBef>
                <a:spcPts val="600"/>
              </a:spcBef>
              <a:spcAft>
                <a:spcPts val="600"/>
              </a:spcAft>
              <a:buFont typeface="+mj-lt"/>
              <a:buAutoNum type="alphaUcPeriod"/>
            </a:pPr>
            <a:r>
              <a:rPr lang="en-US" sz="2400" b="1" i="1" dirty="0"/>
              <a:t>Federal civil forfeiture actions in the United States are governed by the </a:t>
            </a:r>
            <a:r>
              <a:rPr lang="en-US" sz="2400" b="1" i="1" dirty="0" smtClean="0"/>
              <a:t>Civil </a:t>
            </a:r>
            <a:r>
              <a:rPr lang="en-US" sz="2400" b="1" i="1" dirty="0"/>
              <a:t>Asset Forfeiture Reform Act of 2000 (“CAFRA”) </a:t>
            </a:r>
          </a:p>
          <a:p>
            <a:pPr marL="914400" lvl="1" indent="-457200" fontAlgn="base">
              <a:spcBef>
                <a:spcPts val="600"/>
              </a:spcBef>
              <a:spcAft>
                <a:spcPts val="600"/>
              </a:spcAft>
              <a:buFont typeface="+mj-lt"/>
              <a:buAutoNum type="alphaUcPeriod"/>
            </a:pPr>
            <a:r>
              <a:rPr lang="en-US" sz="2400" b="1" i="1" dirty="0"/>
              <a:t>Generally, property is subject to forfeiture if it falls under one of the following three categories:  </a:t>
            </a:r>
          </a:p>
          <a:p>
            <a:pPr marL="1371600" lvl="2" indent="-457200" fontAlgn="base">
              <a:spcBef>
                <a:spcPts val="600"/>
              </a:spcBef>
              <a:spcAft>
                <a:spcPts val="600"/>
              </a:spcAft>
              <a:buFont typeface="+mj-lt"/>
              <a:buAutoNum type="alphaLcParenR"/>
            </a:pPr>
            <a:r>
              <a:rPr lang="en-US" b="1" dirty="0"/>
              <a:t>contraband; </a:t>
            </a:r>
          </a:p>
          <a:p>
            <a:pPr marL="1371600" lvl="2" indent="-457200" fontAlgn="base">
              <a:spcBef>
                <a:spcPts val="600"/>
              </a:spcBef>
              <a:spcAft>
                <a:spcPts val="600"/>
              </a:spcAft>
              <a:buFont typeface="+mj-lt"/>
              <a:buAutoNum type="alphaLcParenR"/>
            </a:pPr>
            <a:r>
              <a:rPr lang="en-US" b="1" dirty="0"/>
              <a:t>instrumentalities of a criminal offense; or </a:t>
            </a:r>
          </a:p>
          <a:p>
            <a:pPr marL="1371600" lvl="2" indent="-457200" fontAlgn="base">
              <a:spcBef>
                <a:spcPts val="600"/>
              </a:spcBef>
              <a:spcAft>
                <a:spcPts val="600"/>
              </a:spcAft>
              <a:buFont typeface="+mj-lt"/>
              <a:buAutoNum type="alphaLcParenR"/>
            </a:pPr>
            <a:r>
              <a:rPr lang="en-US" b="1" dirty="0"/>
              <a:t>property constituting, derived from, or traceable to any proceeds obtained from criminal activity.  </a:t>
            </a:r>
          </a:p>
          <a:p>
            <a:pPr marL="1771650" lvl="3" indent="-400050" fontAlgn="base">
              <a:spcBef>
                <a:spcPts val="600"/>
              </a:spcBef>
              <a:spcAft>
                <a:spcPts val="600"/>
              </a:spcAft>
              <a:buFont typeface="+mj-lt"/>
              <a:buAutoNum type="romanLcPeriod"/>
            </a:pPr>
            <a:r>
              <a:rPr lang="en-US" b="1" i="1" dirty="0"/>
              <a:t>See</a:t>
            </a:r>
            <a:r>
              <a:rPr lang="en-US" b="1" dirty="0"/>
              <a:t> 18 USC § 981(a)(1</a:t>
            </a:r>
            <a:r>
              <a:rPr lang="en-US" b="1" dirty="0" smtClean="0"/>
              <a:t>).</a:t>
            </a:r>
            <a:endParaRPr lang="en-US" sz="2400" b="1" i="1" dirty="0"/>
          </a:p>
        </p:txBody>
      </p:sp>
      <p:sp>
        <p:nvSpPr>
          <p:cNvPr id="3" name="Title 2"/>
          <p:cNvSpPr>
            <a:spLocks noGrp="1"/>
          </p:cNvSpPr>
          <p:nvPr>
            <p:ph type="title"/>
          </p:nvPr>
        </p:nvSpPr>
        <p:spPr/>
        <p:txBody>
          <a:bodyPr>
            <a:normAutofit/>
          </a:bodyPr>
          <a:lstStyle/>
          <a:p>
            <a:pPr marL="857250" lvl="0" indent="-857250">
              <a:buFont typeface="+mj-lt"/>
              <a:buAutoNum type="romanUcPeriod" startAt="3"/>
            </a:pPr>
            <a:r>
              <a:rPr lang="en-US" sz="3600" b="1" dirty="0"/>
              <a:t>Legal Bases for </a:t>
            </a:r>
            <a:r>
              <a:rPr lang="en-US" sz="3600" b="1" dirty="0" smtClean="0"/>
              <a:t>Recovery</a:t>
            </a:r>
            <a:endParaRPr lang="en-US" sz="3600" dirty="0"/>
          </a:p>
        </p:txBody>
      </p:sp>
    </p:spTree>
    <p:extLst>
      <p:ext uri="{BB962C8B-B14F-4D97-AF65-F5344CB8AC3E}">
        <p14:creationId xmlns:p14="http://schemas.microsoft.com/office/powerpoint/2010/main" val="3012013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77500" lnSpcReduction="20000"/>
          </a:bodyPr>
          <a:lstStyle/>
          <a:p>
            <a:pPr marL="914400" lvl="1" indent="-457200" fontAlgn="base">
              <a:spcBef>
                <a:spcPts val="600"/>
              </a:spcBef>
              <a:spcAft>
                <a:spcPts val="600"/>
              </a:spcAft>
              <a:buFont typeface="+mj-lt"/>
              <a:buAutoNum type="alphaUcPeriod" startAt="3"/>
            </a:pPr>
            <a:r>
              <a:rPr lang="en-US" sz="2400" b="1" i="1" dirty="0"/>
              <a:t>CAFRA applies to almost all civil forfeitures initiated under any provision of federal law -- including the National Stolen </a:t>
            </a:r>
            <a:r>
              <a:rPr lang="en-US" sz="2400" b="1" i="1" dirty="0" smtClean="0"/>
              <a:t>Property </a:t>
            </a:r>
            <a:r>
              <a:rPr lang="en-US" sz="2400" b="1" i="1" dirty="0"/>
              <a:t>Act, 18 U.S.C. §§2314 &amp; 2315</a:t>
            </a:r>
          </a:p>
          <a:p>
            <a:pPr marL="914400" lvl="1" indent="-457200" fontAlgn="base">
              <a:spcBef>
                <a:spcPts val="600"/>
              </a:spcBef>
              <a:spcAft>
                <a:spcPts val="600"/>
              </a:spcAft>
              <a:buFont typeface="+mj-lt"/>
              <a:buAutoNum type="alphaUcPeriod" startAt="3"/>
            </a:pPr>
            <a:r>
              <a:rPr lang="en-US" sz="2400" b="1" i="1" dirty="0"/>
              <a:t>Jurisdiction in civil forfeiture actions is based on </a:t>
            </a:r>
            <a:r>
              <a:rPr lang="en-US" sz="2400" b="1" dirty="0"/>
              <a:t>in rem</a:t>
            </a:r>
            <a:r>
              <a:rPr lang="en-US" sz="2400" b="1" i="1" dirty="0"/>
              <a:t> jurisdiction over the property, as opposed to personal jurisdiction over the parties.  </a:t>
            </a:r>
          </a:p>
          <a:p>
            <a:pPr marL="1371600" lvl="2" indent="-457200" fontAlgn="base">
              <a:spcBef>
                <a:spcPts val="600"/>
              </a:spcBef>
              <a:spcAft>
                <a:spcPts val="600"/>
              </a:spcAft>
              <a:buFont typeface="+mj-lt"/>
              <a:buAutoNum type="alphaLcParenR"/>
            </a:pPr>
            <a:r>
              <a:rPr lang="en-US" b="1" dirty="0"/>
              <a:t>For property located within the United States, seizure brings the property within the control of the court, and forms the basis of the court’s jurisdiction.</a:t>
            </a:r>
          </a:p>
          <a:p>
            <a:pPr marL="1371600" lvl="2" indent="-457200" fontAlgn="base">
              <a:spcBef>
                <a:spcPts val="600"/>
              </a:spcBef>
              <a:spcAft>
                <a:spcPts val="600"/>
              </a:spcAft>
              <a:buFont typeface="+mj-lt"/>
              <a:buAutoNum type="alphaLcParenR"/>
            </a:pPr>
            <a:r>
              <a:rPr lang="en-US" b="1" dirty="0"/>
              <a:t>Where property that is subject to forfeiture under U.S. law is located in a foreign country, or where the property has been “detained or seized pursuant to [a] legal process or competent authority of a foreign government,” a district court may exercise original jurisdiction over that property.  28 U.S.C. §1355(b)(2).</a:t>
            </a:r>
          </a:p>
          <a:p>
            <a:endParaRPr lang="en-US" dirty="0"/>
          </a:p>
        </p:txBody>
      </p:sp>
      <p:sp>
        <p:nvSpPr>
          <p:cNvPr id="3" name="Title 2"/>
          <p:cNvSpPr>
            <a:spLocks noGrp="1"/>
          </p:cNvSpPr>
          <p:nvPr>
            <p:ph type="title"/>
          </p:nvPr>
        </p:nvSpPr>
        <p:spPr/>
        <p:txBody>
          <a:bodyPr>
            <a:normAutofit fontScale="90000"/>
          </a:bodyPr>
          <a:lstStyle/>
          <a:p>
            <a:pPr marL="857250" lvl="0" indent="-857250">
              <a:buFont typeface="+mj-lt"/>
              <a:buAutoNum type="romanUcPeriod" startAt="3"/>
            </a:pPr>
            <a:r>
              <a:rPr lang="en-US" sz="3600" b="1" dirty="0"/>
              <a:t>Legal Bases for </a:t>
            </a:r>
            <a:r>
              <a:rPr lang="en-US" sz="3600" b="1" dirty="0" smtClean="0"/>
              <a:t>Recovery (cont’d)</a:t>
            </a:r>
            <a:endParaRPr lang="en-US" sz="3600" dirty="0"/>
          </a:p>
        </p:txBody>
      </p:sp>
    </p:spTree>
    <p:extLst>
      <p:ext uri="{BB962C8B-B14F-4D97-AF65-F5344CB8AC3E}">
        <p14:creationId xmlns:p14="http://schemas.microsoft.com/office/powerpoint/2010/main" val="17733972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85000" lnSpcReduction="20000"/>
          </a:bodyPr>
          <a:lstStyle/>
          <a:p>
            <a:pPr marL="914400" lvl="1" indent="-457200" fontAlgn="base">
              <a:spcBef>
                <a:spcPts val="600"/>
              </a:spcBef>
              <a:spcAft>
                <a:spcPts val="600"/>
              </a:spcAft>
              <a:buFont typeface="+mj-lt"/>
              <a:buAutoNum type="alphaUcPeriod"/>
            </a:pPr>
            <a:r>
              <a:rPr lang="en-US" sz="2400" b="1" i="1" dirty="0"/>
              <a:t>The Government bears the initial burden of proof to show, by a preponderance of the evidence, that the seized property is subject to forfeiture.  18 U.S.C. § 983(c).</a:t>
            </a:r>
          </a:p>
          <a:p>
            <a:pPr marL="914400" lvl="1" indent="-457200" fontAlgn="base">
              <a:spcBef>
                <a:spcPts val="600"/>
              </a:spcBef>
              <a:spcAft>
                <a:spcPts val="600"/>
              </a:spcAft>
              <a:buFont typeface="+mj-lt"/>
              <a:buAutoNum type="alphaUcPeriod"/>
            </a:pPr>
            <a:r>
              <a:rPr lang="en-US" sz="2400" b="1" i="1" dirty="0"/>
              <a:t>Pursuant to 18 U.S.C. § 983(d), an “innocent owner” defense may defeat a civil forfeiture action under CAFRA.</a:t>
            </a:r>
          </a:p>
          <a:p>
            <a:pPr marL="1371600" lvl="2" indent="-457200" fontAlgn="base">
              <a:spcBef>
                <a:spcPts val="600"/>
              </a:spcBef>
              <a:spcAft>
                <a:spcPts val="600"/>
              </a:spcAft>
              <a:buFont typeface="+mj-lt"/>
              <a:buAutoNum type="alphaLcParenR"/>
            </a:pPr>
            <a:r>
              <a:rPr lang="en-US" b="1" dirty="0"/>
              <a:t>Burden of proof on the claimant to prove he is an innocent owner by a preponderance of the evidence.</a:t>
            </a:r>
          </a:p>
          <a:p>
            <a:pPr marL="1371600" lvl="2" indent="-457200" fontAlgn="base">
              <a:spcBef>
                <a:spcPts val="600"/>
              </a:spcBef>
              <a:spcAft>
                <a:spcPts val="600"/>
              </a:spcAft>
              <a:buFont typeface="+mj-lt"/>
              <a:buAutoNum type="alphaLcParenR"/>
            </a:pPr>
            <a:r>
              <a:rPr lang="en-US" b="1" dirty="0"/>
              <a:t>Where the property interest is acquired after the conduct giving rise to the forfeiture has taken place, an “innocent owner” is one who, “at the time that [the] person acquired the interest in the property,” was “a bona fide purchaser or seller for value” who either did not know, or had no reason to believe, that the property being acquired was subject to forfeiture.  18 U.S.C. § 983(d)(3)(A</a:t>
            </a:r>
            <a:r>
              <a:rPr lang="en-US" b="1" dirty="0" smtClean="0"/>
              <a:t>).</a:t>
            </a:r>
            <a:endParaRPr lang="en-US" b="1" dirty="0"/>
          </a:p>
        </p:txBody>
      </p:sp>
      <p:sp>
        <p:nvSpPr>
          <p:cNvPr id="3" name="Title 2"/>
          <p:cNvSpPr>
            <a:spLocks noGrp="1"/>
          </p:cNvSpPr>
          <p:nvPr>
            <p:ph type="title"/>
          </p:nvPr>
        </p:nvSpPr>
        <p:spPr/>
        <p:txBody>
          <a:bodyPr>
            <a:noAutofit/>
          </a:bodyPr>
          <a:lstStyle/>
          <a:p>
            <a:pPr marL="857250" lvl="0" indent="-857250">
              <a:buFont typeface="+mj-lt"/>
              <a:buAutoNum type="romanUcPeriod" startAt="4"/>
            </a:pPr>
            <a:r>
              <a:rPr lang="en-US" sz="3200" b="1" dirty="0"/>
              <a:t>CAFRA Legal </a:t>
            </a:r>
            <a:r>
              <a:rPr lang="en-US" sz="3200" b="1" dirty="0" smtClean="0"/>
              <a:t>Requirements</a:t>
            </a:r>
            <a:endParaRPr lang="en-US" sz="3200" dirty="0"/>
          </a:p>
        </p:txBody>
      </p:sp>
    </p:spTree>
    <p:extLst>
      <p:ext uri="{BB962C8B-B14F-4D97-AF65-F5344CB8AC3E}">
        <p14:creationId xmlns:p14="http://schemas.microsoft.com/office/powerpoint/2010/main" val="556297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914400" lvl="1" indent="-457200" fontAlgn="base">
              <a:spcBef>
                <a:spcPts val="600"/>
              </a:spcBef>
              <a:spcAft>
                <a:spcPts val="600"/>
              </a:spcAft>
              <a:buFont typeface="+mj-lt"/>
              <a:buAutoNum type="alphaUcPeriod"/>
            </a:pPr>
            <a:r>
              <a:rPr lang="en-US" sz="2400" b="1" i="1" dirty="0"/>
              <a:t>Cases that are initiated for the forfeiture of stolen art objects are often brought pursuant to 19 U.S.C. § 1595a</a:t>
            </a:r>
          </a:p>
          <a:p>
            <a:pPr marL="914400" lvl="1" indent="-457200" fontAlgn="base">
              <a:spcBef>
                <a:spcPts val="600"/>
              </a:spcBef>
              <a:spcAft>
                <a:spcPts val="600"/>
              </a:spcAft>
              <a:buFont typeface="+mj-lt"/>
              <a:buAutoNum type="alphaUcPeriod"/>
            </a:pPr>
            <a:r>
              <a:rPr lang="en-US" sz="2400" b="1" i="1" dirty="0"/>
              <a:t>Section 1595a is a customs statute that authorizes the forfeiture of any merchandise that is</a:t>
            </a:r>
          </a:p>
          <a:p>
            <a:pPr marL="1371600" lvl="2" indent="-457200" fontAlgn="base">
              <a:spcBef>
                <a:spcPts val="600"/>
              </a:spcBef>
              <a:spcAft>
                <a:spcPts val="600"/>
              </a:spcAft>
              <a:buFont typeface="+mj-lt"/>
              <a:buAutoNum type="alphaLcParenR"/>
            </a:pPr>
            <a:r>
              <a:rPr lang="en-US" b="1" dirty="0"/>
              <a:t>introduced into the United States “contrary to law,” and</a:t>
            </a:r>
          </a:p>
          <a:p>
            <a:pPr marL="1371600" lvl="2" indent="-457200" fontAlgn="base">
              <a:spcBef>
                <a:spcPts val="600"/>
              </a:spcBef>
              <a:spcAft>
                <a:spcPts val="600"/>
              </a:spcAft>
              <a:buFont typeface="+mj-lt"/>
              <a:buAutoNum type="alphaLcParenR"/>
            </a:pPr>
            <a:r>
              <a:rPr lang="en-US" b="1" dirty="0"/>
              <a:t>stolen, smuggled, or clandestinely imported or introduced. </a:t>
            </a:r>
          </a:p>
        </p:txBody>
      </p:sp>
      <p:sp>
        <p:nvSpPr>
          <p:cNvPr id="3" name="Title 2"/>
          <p:cNvSpPr>
            <a:spLocks noGrp="1"/>
          </p:cNvSpPr>
          <p:nvPr>
            <p:ph type="title"/>
          </p:nvPr>
        </p:nvSpPr>
        <p:spPr/>
        <p:txBody>
          <a:bodyPr>
            <a:normAutofit fontScale="90000"/>
          </a:bodyPr>
          <a:lstStyle/>
          <a:p>
            <a:pPr marL="857250" lvl="0" indent="-857250">
              <a:buFont typeface="+mj-lt"/>
              <a:buAutoNum type="romanUcPeriod" startAt="5"/>
            </a:pPr>
            <a:r>
              <a:rPr lang="en-US" b="1" dirty="0"/>
              <a:t>Non-CAFRA Forfeiture </a:t>
            </a:r>
            <a:endParaRPr lang="en-US" dirty="0"/>
          </a:p>
        </p:txBody>
      </p:sp>
    </p:spTree>
    <p:extLst>
      <p:ext uri="{BB962C8B-B14F-4D97-AF65-F5344CB8AC3E}">
        <p14:creationId xmlns:p14="http://schemas.microsoft.com/office/powerpoint/2010/main" val="48367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209800"/>
            <a:ext cx="8229600" cy="3657600"/>
          </a:xfrm>
        </p:spPr>
        <p:txBody>
          <a:bodyPr>
            <a:normAutofit fontScale="85000" lnSpcReduction="10000"/>
          </a:bodyPr>
          <a:lstStyle/>
          <a:p>
            <a:pPr marL="914400" lvl="1" indent="-457200" fontAlgn="base">
              <a:spcBef>
                <a:spcPts val="600"/>
              </a:spcBef>
              <a:spcAft>
                <a:spcPts val="600"/>
              </a:spcAft>
              <a:buFont typeface="+mj-lt"/>
              <a:buAutoNum type="alphaUcPeriod" startAt="3"/>
            </a:pPr>
            <a:r>
              <a:rPr lang="en-US" sz="2400" b="1" i="1" dirty="0"/>
              <a:t>CAFRA does not apply to civil forfeiture actions brought under Title 19 of the United States Code, so different procedural provisions apply.</a:t>
            </a:r>
          </a:p>
          <a:p>
            <a:pPr marL="1371600" lvl="2" indent="-457200" fontAlgn="base">
              <a:spcBef>
                <a:spcPts val="600"/>
              </a:spcBef>
              <a:spcAft>
                <a:spcPts val="600"/>
              </a:spcAft>
              <a:buFont typeface="+mj-lt"/>
              <a:buAutoNum type="alphaLcParenR"/>
            </a:pPr>
            <a:r>
              <a:rPr lang="en-US" b="1" dirty="0" smtClean="0"/>
              <a:t>Under </a:t>
            </a:r>
            <a:r>
              <a:rPr lang="en-US" b="1" dirty="0"/>
              <a:t>§ 1595a, the Government bears the burden to show that there is probable cause to believe that the object at issue is subject to forfeiture.  </a:t>
            </a:r>
          </a:p>
          <a:p>
            <a:pPr marL="1371600" lvl="2" indent="-457200" fontAlgn="base">
              <a:spcBef>
                <a:spcPts val="600"/>
              </a:spcBef>
              <a:spcAft>
                <a:spcPts val="600"/>
              </a:spcAft>
              <a:buFont typeface="+mj-lt"/>
              <a:buAutoNum type="alphaLcParenR"/>
            </a:pPr>
            <a:r>
              <a:rPr lang="en-US" b="1" dirty="0"/>
              <a:t>Once the Government meets this initial burden, the burden shifts to the possessor of the property to establish by a preponderance of the evidence that the object was not stolen merchandise introduced into the United States contrary to law.</a:t>
            </a:r>
          </a:p>
          <a:p>
            <a:pPr marL="914400" lvl="1" indent="-457200" fontAlgn="base">
              <a:spcBef>
                <a:spcPts val="600"/>
              </a:spcBef>
              <a:spcAft>
                <a:spcPts val="600"/>
              </a:spcAft>
              <a:buFont typeface="+mj-lt"/>
              <a:buAutoNum type="alphaUcPeriod" startAt="3"/>
            </a:pPr>
            <a:r>
              <a:rPr lang="en-US" sz="2400" b="1" i="1" dirty="0"/>
              <a:t>The innocent owner defense, which is only available in CAFRA forfeiture actions, does not apply in forfeiture claims brought pursuant to section 1595a.  </a:t>
            </a:r>
            <a:r>
              <a:rPr lang="en-US" b="1" dirty="0" smtClean="0"/>
              <a:t> </a:t>
            </a:r>
            <a:endParaRPr lang="en-US" b="1" dirty="0"/>
          </a:p>
        </p:txBody>
      </p:sp>
      <p:sp>
        <p:nvSpPr>
          <p:cNvPr id="3" name="Title 2"/>
          <p:cNvSpPr>
            <a:spLocks noGrp="1"/>
          </p:cNvSpPr>
          <p:nvPr>
            <p:ph type="title"/>
          </p:nvPr>
        </p:nvSpPr>
        <p:spPr/>
        <p:txBody>
          <a:bodyPr>
            <a:normAutofit fontScale="90000"/>
          </a:bodyPr>
          <a:lstStyle/>
          <a:p>
            <a:pPr marL="857250" lvl="0" indent="-857250">
              <a:buFont typeface="+mj-lt"/>
              <a:buAutoNum type="romanUcPeriod" startAt="5"/>
            </a:pPr>
            <a:r>
              <a:rPr lang="en-US" b="1" dirty="0"/>
              <a:t>Non-CAFRA </a:t>
            </a:r>
            <a:r>
              <a:rPr lang="en-US" b="1" dirty="0" smtClean="0"/>
              <a:t>Forfeiture (CONT’D) </a:t>
            </a:r>
            <a:endParaRPr lang="en-US" dirty="0"/>
          </a:p>
        </p:txBody>
      </p:sp>
    </p:spTree>
    <p:extLst>
      <p:ext uri="{BB962C8B-B14F-4D97-AF65-F5344CB8AC3E}">
        <p14:creationId xmlns:p14="http://schemas.microsoft.com/office/powerpoint/2010/main" val="9630247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209800"/>
            <a:ext cx="8229600" cy="3657600"/>
          </a:xfrm>
        </p:spPr>
        <p:txBody>
          <a:bodyPr>
            <a:normAutofit fontScale="92500" lnSpcReduction="20000"/>
          </a:bodyPr>
          <a:lstStyle/>
          <a:p>
            <a:pPr marL="914400" lvl="1" indent="-457200" fontAlgn="base">
              <a:spcBef>
                <a:spcPts val="600"/>
              </a:spcBef>
              <a:spcAft>
                <a:spcPts val="600"/>
              </a:spcAft>
              <a:buFont typeface="+mj-lt"/>
              <a:buAutoNum type="alphaUcPeriod"/>
            </a:pPr>
            <a:r>
              <a:rPr lang="en-US" sz="2400" b="1" i="1" dirty="0"/>
              <a:t>Background to NLS matter</a:t>
            </a:r>
          </a:p>
          <a:p>
            <a:pPr marL="914400" lvl="1" indent="-457200" fontAlgn="base">
              <a:spcBef>
                <a:spcPts val="600"/>
              </a:spcBef>
              <a:spcAft>
                <a:spcPts val="600"/>
              </a:spcAft>
              <a:buFont typeface="+mj-lt"/>
              <a:buAutoNum type="alphaUcPeriod"/>
            </a:pPr>
            <a:r>
              <a:rPr lang="en-US" sz="2400" b="1" i="1" dirty="0"/>
              <a:t>Strategy:</a:t>
            </a:r>
          </a:p>
          <a:p>
            <a:pPr marL="1371600" lvl="2" indent="-457200" fontAlgn="base">
              <a:spcBef>
                <a:spcPts val="600"/>
              </a:spcBef>
              <a:spcAft>
                <a:spcPts val="600"/>
              </a:spcAft>
              <a:buFont typeface="+mj-lt"/>
              <a:buAutoNum type="alphaLcParenR"/>
            </a:pPr>
            <a:r>
              <a:rPr lang="en-US" b="1" dirty="0"/>
              <a:t>Joint effort with the U.S. Attorney’s Office for the Southern District of New York and the FBI</a:t>
            </a:r>
          </a:p>
          <a:p>
            <a:pPr marL="914400" lvl="1" indent="-457200" fontAlgn="base">
              <a:spcBef>
                <a:spcPts val="600"/>
              </a:spcBef>
              <a:spcAft>
                <a:spcPts val="600"/>
              </a:spcAft>
              <a:buFont typeface="+mj-lt"/>
              <a:buAutoNum type="alphaUcPeriod"/>
            </a:pPr>
            <a:r>
              <a:rPr lang="en-US" sz="2400" b="1" i="1" dirty="0"/>
              <a:t>Benefits for Client</a:t>
            </a:r>
          </a:p>
          <a:p>
            <a:pPr marL="1371600" lvl="2" indent="-457200" fontAlgn="base">
              <a:spcBef>
                <a:spcPts val="600"/>
              </a:spcBef>
              <a:spcAft>
                <a:spcPts val="600"/>
              </a:spcAft>
              <a:buFont typeface="+mj-lt"/>
              <a:buAutoNum type="alphaLcParenR"/>
            </a:pPr>
            <a:r>
              <a:rPr lang="en-US" b="1" dirty="0"/>
              <a:t>Resources &amp; expertise</a:t>
            </a:r>
          </a:p>
          <a:p>
            <a:pPr marL="1371600" lvl="2" indent="-457200" fontAlgn="base">
              <a:spcBef>
                <a:spcPts val="600"/>
              </a:spcBef>
              <a:spcAft>
                <a:spcPts val="600"/>
              </a:spcAft>
              <a:buFont typeface="+mj-lt"/>
              <a:buAutoNum type="alphaLcParenR"/>
            </a:pPr>
            <a:r>
              <a:rPr lang="en-US" b="1" dirty="0"/>
              <a:t>Significant Leverage</a:t>
            </a:r>
          </a:p>
          <a:p>
            <a:pPr marL="914400" lvl="1" indent="-457200" fontAlgn="base">
              <a:spcBef>
                <a:spcPts val="600"/>
              </a:spcBef>
              <a:spcAft>
                <a:spcPts val="600"/>
              </a:spcAft>
              <a:buFont typeface="+mj-lt"/>
              <a:buAutoNum type="alphaUcPeriod"/>
            </a:pPr>
            <a:r>
              <a:rPr lang="en-US" sz="2400" b="1" i="1" dirty="0"/>
              <a:t>Possible Negative Consequences</a:t>
            </a:r>
          </a:p>
          <a:p>
            <a:pPr marL="1371600" lvl="2" indent="-457200" fontAlgn="base">
              <a:spcBef>
                <a:spcPts val="600"/>
              </a:spcBef>
              <a:spcAft>
                <a:spcPts val="600"/>
              </a:spcAft>
              <a:buFont typeface="+mj-lt"/>
              <a:buAutoNum type="alphaLcParenR"/>
            </a:pPr>
            <a:r>
              <a:rPr lang="en-US" b="1" dirty="0"/>
              <a:t>Loss of Control</a:t>
            </a:r>
          </a:p>
        </p:txBody>
      </p:sp>
      <p:sp>
        <p:nvSpPr>
          <p:cNvPr id="3" name="Title 2"/>
          <p:cNvSpPr>
            <a:spLocks noGrp="1"/>
          </p:cNvSpPr>
          <p:nvPr>
            <p:ph type="title"/>
          </p:nvPr>
        </p:nvSpPr>
        <p:spPr/>
        <p:txBody>
          <a:bodyPr anchor="t">
            <a:normAutofit fontScale="90000"/>
          </a:bodyPr>
          <a:lstStyle/>
          <a:p>
            <a:pPr marL="857250" indent="-857250">
              <a:buFont typeface="+mj-lt"/>
              <a:buAutoNum type="romanUcPeriod" startAt="6"/>
            </a:pPr>
            <a:r>
              <a:rPr lang="en-US" sz="3600" b="1" dirty="0"/>
              <a:t>Representation of National Library of </a:t>
            </a:r>
            <a:r>
              <a:rPr lang="en-US" sz="3600" b="1" dirty="0" smtClean="0"/>
              <a:t>Sweden (“NLS”)</a:t>
            </a:r>
            <a:endParaRPr lang="en-US" dirty="0"/>
          </a:p>
        </p:txBody>
      </p:sp>
    </p:spTree>
    <p:extLst>
      <p:ext uri="{BB962C8B-B14F-4D97-AF65-F5344CB8AC3E}">
        <p14:creationId xmlns:p14="http://schemas.microsoft.com/office/powerpoint/2010/main" val="34333656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209800"/>
            <a:ext cx="8229600" cy="3657600"/>
          </a:xfrm>
        </p:spPr>
        <p:txBody>
          <a:bodyPr>
            <a:normAutofit fontScale="70000" lnSpcReduction="20000"/>
          </a:bodyPr>
          <a:lstStyle/>
          <a:p>
            <a:pPr marL="914400" lvl="1" indent="-457200" fontAlgn="base">
              <a:spcBef>
                <a:spcPts val="600"/>
              </a:spcBef>
              <a:spcAft>
                <a:spcPts val="600"/>
              </a:spcAft>
              <a:buFont typeface="+mj-lt"/>
              <a:buAutoNum type="alphaUcPeriod"/>
            </a:pPr>
            <a:r>
              <a:rPr lang="en-US" sz="2400" b="1" i="1" dirty="0" smtClean="0"/>
              <a:t>U.S. Attorney’s Office </a:t>
            </a:r>
            <a:r>
              <a:rPr lang="en-US" sz="2400" b="1" i="1" dirty="0"/>
              <a:t>brought in rem action seeking civil forfeiture of Tyrannosaurus </a:t>
            </a:r>
            <a:r>
              <a:rPr lang="en-US" sz="2400" b="1" i="1" dirty="0" err="1"/>
              <a:t>Bataar</a:t>
            </a:r>
            <a:r>
              <a:rPr lang="en-US" sz="2400" b="1" i="1" dirty="0"/>
              <a:t> Skeleton,  listed in Heritage Auctions May 20,2012 Natural History Auction Catalog</a:t>
            </a:r>
          </a:p>
          <a:p>
            <a:pPr marL="914400" lvl="1" indent="-457200" fontAlgn="base">
              <a:spcBef>
                <a:spcPts val="600"/>
              </a:spcBef>
              <a:spcAft>
                <a:spcPts val="600"/>
              </a:spcAft>
              <a:buFont typeface="+mj-lt"/>
              <a:buAutoNum type="alphaUcPeriod"/>
            </a:pPr>
            <a:r>
              <a:rPr lang="en-US" sz="2400" b="1" i="1" dirty="0"/>
              <a:t>The Government alleged that the Defendant Property was subject to forfeiture under three different federal statutes.</a:t>
            </a:r>
          </a:p>
          <a:p>
            <a:pPr marL="1371600" lvl="2" indent="-457200" fontAlgn="base">
              <a:spcBef>
                <a:spcPts val="600"/>
              </a:spcBef>
              <a:spcAft>
                <a:spcPts val="600"/>
              </a:spcAft>
              <a:buFont typeface="+mj-lt"/>
              <a:buAutoNum type="alphaLcParenR"/>
            </a:pPr>
            <a:r>
              <a:rPr lang="en-US" b="1" dirty="0"/>
              <a:t>Alleged that under Mongolian law, fossils such as the Defendant Property are the property of the state.</a:t>
            </a:r>
          </a:p>
          <a:p>
            <a:pPr marL="1371600" lvl="2" indent="-457200" fontAlgn="base">
              <a:spcBef>
                <a:spcPts val="600"/>
              </a:spcBef>
              <a:spcAft>
                <a:spcPts val="600"/>
              </a:spcAft>
              <a:buFont typeface="+mj-lt"/>
              <a:buAutoNum type="alphaLcParenR"/>
            </a:pPr>
            <a:r>
              <a:rPr lang="en-US" b="1" dirty="0"/>
              <a:t>Further alleged that the Defendant Property was brought into the United States by way of false statements concerning its value and country of origin.</a:t>
            </a:r>
          </a:p>
          <a:p>
            <a:pPr marL="914400" lvl="1" indent="-457200" fontAlgn="base">
              <a:spcBef>
                <a:spcPts val="600"/>
              </a:spcBef>
              <a:spcAft>
                <a:spcPts val="600"/>
              </a:spcAft>
              <a:buFont typeface="+mj-lt"/>
              <a:buAutoNum type="alphaUcPeriod"/>
            </a:pPr>
            <a:r>
              <a:rPr lang="en-US" sz="2400" b="1" i="1" dirty="0"/>
              <a:t>Government sought forfeiture on the grounds that the dinosaur fossil was </a:t>
            </a:r>
          </a:p>
          <a:p>
            <a:pPr marL="1371600" lvl="2" indent="-457200" fontAlgn="base">
              <a:spcBef>
                <a:spcPts val="600"/>
              </a:spcBef>
              <a:spcAft>
                <a:spcPts val="600"/>
              </a:spcAft>
              <a:buFont typeface="+mj-lt"/>
              <a:buAutoNum type="alphaLcParenR"/>
            </a:pPr>
            <a:r>
              <a:rPr lang="en-US" b="1" dirty="0"/>
              <a:t>property obtained in violation of the National Stolen Property Act (18 U.S.C. §§ 2314 &amp; 2315), and </a:t>
            </a:r>
          </a:p>
          <a:p>
            <a:pPr marL="1371600" lvl="2" indent="-457200" fontAlgn="base">
              <a:spcBef>
                <a:spcPts val="600"/>
              </a:spcBef>
              <a:spcAft>
                <a:spcPts val="600"/>
              </a:spcAft>
              <a:buFont typeface="+mj-lt"/>
              <a:buAutoNum type="alphaLcParenR"/>
            </a:pPr>
            <a:r>
              <a:rPr lang="en-US" b="1" dirty="0"/>
              <a:t>property imported into the U.S. in violation of the Customs laws.</a:t>
            </a:r>
          </a:p>
        </p:txBody>
      </p:sp>
      <p:sp>
        <p:nvSpPr>
          <p:cNvPr id="3" name="Title 2"/>
          <p:cNvSpPr>
            <a:spLocks noGrp="1"/>
          </p:cNvSpPr>
          <p:nvPr>
            <p:ph type="title"/>
          </p:nvPr>
        </p:nvSpPr>
        <p:spPr/>
        <p:txBody>
          <a:bodyPr>
            <a:noAutofit/>
          </a:bodyPr>
          <a:lstStyle/>
          <a:p>
            <a:pPr marL="857250" lvl="0" indent="-857250">
              <a:buFont typeface="+mj-lt"/>
              <a:buAutoNum type="romanUcPeriod" startAt="7"/>
            </a:pPr>
            <a:r>
              <a:rPr lang="en-US" sz="2800" b="1" dirty="0"/>
              <a:t>UNITED STATES v.  ONE TYRANNOSAURUS BATAAR SKELETON, 12 Civ. 4760 (PKC</a:t>
            </a:r>
            <a:r>
              <a:rPr lang="en-US" sz="2800" b="1" dirty="0" smtClean="0"/>
              <a:t>)</a:t>
            </a:r>
            <a:endParaRPr lang="en-US" sz="2800" dirty="0"/>
          </a:p>
        </p:txBody>
      </p:sp>
    </p:spTree>
    <p:extLst>
      <p:ext uri="{BB962C8B-B14F-4D97-AF65-F5344CB8AC3E}">
        <p14:creationId xmlns:p14="http://schemas.microsoft.com/office/powerpoint/2010/main" val="31686735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209800"/>
            <a:ext cx="8229600" cy="3657600"/>
          </a:xfrm>
        </p:spPr>
        <p:txBody>
          <a:bodyPr>
            <a:normAutofit fontScale="85000" lnSpcReduction="20000"/>
          </a:bodyPr>
          <a:lstStyle/>
          <a:p>
            <a:pPr marL="914400" lvl="1" indent="-457200" fontAlgn="base">
              <a:spcBef>
                <a:spcPts val="600"/>
              </a:spcBef>
              <a:spcAft>
                <a:spcPts val="600"/>
              </a:spcAft>
              <a:buFont typeface="+mj-lt"/>
              <a:buAutoNum type="alphaUcPeriod" startAt="4"/>
            </a:pPr>
            <a:r>
              <a:rPr lang="en-US" sz="2400" b="1" i="1" dirty="0"/>
              <a:t>Case was resolved when Government brought criminal charges against the commercial paleontologist.</a:t>
            </a:r>
          </a:p>
          <a:p>
            <a:pPr marL="1371600" lvl="2" indent="-457200" fontAlgn="base">
              <a:spcBef>
                <a:spcPts val="600"/>
              </a:spcBef>
              <a:spcAft>
                <a:spcPts val="600"/>
              </a:spcAft>
              <a:buFont typeface="+mj-lt"/>
              <a:buAutoNum type="alphaLcParenR"/>
            </a:pPr>
            <a:r>
              <a:rPr lang="en-US" b="1" dirty="0"/>
              <a:t>Ultimately, he pleaded guilty to engaging in a scheme to illegally import the fossilized remains of numerous dinosaurs that had been taken out of their native countries illegally and smuggled into the </a:t>
            </a:r>
            <a:r>
              <a:rPr lang="en-US" b="1" dirty="0" smtClean="0"/>
              <a:t>U.S. </a:t>
            </a:r>
            <a:endParaRPr lang="en-US" b="1" dirty="0"/>
          </a:p>
          <a:p>
            <a:pPr marL="1371600" lvl="2" indent="-457200" fontAlgn="base">
              <a:spcBef>
                <a:spcPts val="600"/>
              </a:spcBef>
              <a:spcAft>
                <a:spcPts val="600"/>
              </a:spcAft>
              <a:buFont typeface="+mj-lt"/>
              <a:buAutoNum type="alphaLcParenR"/>
            </a:pPr>
            <a:r>
              <a:rPr lang="en-US" b="1" dirty="0"/>
              <a:t>Pled guilty to a three-count criminal information: </a:t>
            </a:r>
          </a:p>
          <a:p>
            <a:pPr marL="1771650" lvl="3" indent="-400050" fontAlgn="base">
              <a:spcBef>
                <a:spcPts val="600"/>
              </a:spcBef>
              <a:spcAft>
                <a:spcPts val="600"/>
              </a:spcAft>
              <a:buFont typeface="+mj-lt"/>
              <a:buAutoNum type="romanLcPeriod"/>
            </a:pPr>
            <a:r>
              <a:rPr lang="en-US" b="1" dirty="0"/>
              <a:t>Count One charged conspiracy to smuggle illegal goods and make false statements with respect to a Chinese </a:t>
            </a:r>
            <a:r>
              <a:rPr lang="en-US" b="1" dirty="0" err="1"/>
              <a:t>Microraptor</a:t>
            </a:r>
            <a:r>
              <a:rPr lang="en-US" b="1" dirty="0"/>
              <a:t> flying dinosaur; </a:t>
            </a:r>
          </a:p>
          <a:p>
            <a:pPr marL="1771650" lvl="3" indent="-400050" fontAlgn="base">
              <a:spcBef>
                <a:spcPts val="600"/>
              </a:spcBef>
              <a:spcAft>
                <a:spcPts val="600"/>
              </a:spcAft>
              <a:buFont typeface="+mj-lt"/>
              <a:buAutoNum type="romanLcPeriod"/>
            </a:pPr>
            <a:r>
              <a:rPr lang="en-US" b="1" dirty="0"/>
              <a:t>Count Two charged entry of goods by means of false statements with respect to two Mongolian dinosaur fossils; and </a:t>
            </a:r>
          </a:p>
          <a:p>
            <a:pPr marL="1771650" lvl="3" indent="-400050" fontAlgn="base">
              <a:spcBef>
                <a:spcPts val="600"/>
              </a:spcBef>
              <a:spcAft>
                <a:spcPts val="600"/>
              </a:spcAft>
              <a:buFont typeface="+mj-lt"/>
              <a:buAutoNum type="romanLcPeriod"/>
            </a:pPr>
            <a:r>
              <a:rPr lang="en-US" b="1" dirty="0"/>
              <a:t>Count Three charged interstate and foreign transportation of goods converted and taken by </a:t>
            </a:r>
            <a:r>
              <a:rPr lang="en-US" b="1" dirty="0" smtClean="0"/>
              <a:t>fraud</a:t>
            </a:r>
          </a:p>
          <a:p>
            <a:pPr marL="1371600" lvl="2" indent="-457200" fontAlgn="base">
              <a:spcBef>
                <a:spcPts val="600"/>
              </a:spcBef>
              <a:spcAft>
                <a:spcPts val="600"/>
              </a:spcAft>
              <a:buFont typeface="+mj-lt"/>
              <a:buAutoNum type="alphaLcParenR"/>
            </a:pPr>
            <a:r>
              <a:rPr lang="en-US" b="1" dirty="0"/>
              <a:t>Not yet sentenced.</a:t>
            </a:r>
          </a:p>
        </p:txBody>
      </p:sp>
      <p:sp>
        <p:nvSpPr>
          <p:cNvPr id="3" name="Title 2"/>
          <p:cNvSpPr>
            <a:spLocks noGrp="1"/>
          </p:cNvSpPr>
          <p:nvPr>
            <p:ph type="title"/>
          </p:nvPr>
        </p:nvSpPr>
        <p:spPr/>
        <p:txBody>
          <a:bodyPr>
            <a:noAutofit/>
          </a:bodyPr>
          <a:lstStyle/>
          <a:p>
            <a:pPr marL="857250" lvl="0" indent="-857250">
              <a:buFont typeface="+mj-lt"/>
              <a:buAutoNum type="romanUcPeriod" startAt="7"/>
            </a:pPr>
            <a:r>
              <a:rPr lang="en-US" sz="2800" b="1" dirty="0"/>
              <a:t>UNITED STATES v.  ONE TYRANNOSAURUS BATAAR SKELETON, 12 Civ. 4760 (PKC</a:t>
            </a:r>
            <a:r>
              <a:rPr lang="en-US" sz="2800" b="1" dirty="0" smtClean="0"/>
              <a:t>) (CONT’D)</a:t>
            </a:r>
            <a:endParaRPr lang="en-US" sz="2800" dirty="0"/>
          </a:p>
        </p:txBody>
      </p:sp>
    </p:spTree>
    <p:extLst>
      <p:ext uri="{BB962C8B-B14F-4D97-AF65-F5344CB8AC3E}">
        <p14:creationId xmlns:p14="http://schemas.microsoft.com/office/powerpoint/2010/main" val="20641108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70000" lnSpcReduction="20000"/>
          </a:bodyPr>
          <a:lstStyle/>
          <a:p>
            <a:pPr marL="914400" lvl="1" indent="-457200" fontAlgn="base">
              <a:spcBef>
                <a:spcPts val="600"/>
              </a:spcBef>
              <a:spcAft>
                <a:spcPts val="600"/>
              </a:spcAft>
              <a:buFont typeface="+mj-lt"/>
              <a:buAutoNum type="alphaUcPeriod"/>
            </a:pPr>
            <a:r>
              <a:rPr lang="en-US" sz="2400" b="1" i="1" dirty="0"/>
              <a:t>Mr. </a:t>
            </a:r>
            <a:r>
              <a:rPr lang="en-US" sz="2400" b="1" i="1" dirty="0" err="1"/>
              <a:t>Prokopi’s</a:t>
            </a:r>
            <a:r>
              <a:rPr lang="en-US" sz="2400" b="1" i="1" dirty="0"/>
              <a:t> case illustrates a conundrum periodically faced by defense attorneys in civil forfeiture cases.  </a:t>
            </a:r>
          </a:p>
          <a:p>
            <a:pPr marL="914400" lvl="1" indent="-457200" fontAlgn="base">
              <a:spcBef>
                <a:spcPts val="600"/>
              </a:spcBef>
              <a:spcAft>
                <a:spcPts val="600"/>
              </a:spcAft>
              <a:buFont typeface="+mj-lt"/>
              <a:buAutoNum type="alphaUcPeriod"/>
            </a:pPr>
            <a:r>
              <a:rPr lang="en-US" sz="2400" b="1" i="1" dirty="0"/>
              <a:t>Because the U.S. Attorney’s Office has the ability to bring a criminal case in appropriate circumstances, the Office often has far more leverage in a negotiation than does the importer or purported owner of the piece at issue.  </a:t>
            </a:r>
          </a:p>
          <a:p>
            <a:pPr marL="914400" lvl="1" indent="-457200" fontAlgn="base">
              <a:spcBef>
                <a:spcPts val="600"/>
              </a:spcBef>
              <a:spcAft>
                <a:spcPts val="600"/>
              </a:spcAft>
              <a:buFont typeface="+mj-lt"/>
              <a:buAutoNum type="alphaUcPeriod"/>
            </a:pPr>
            <a:r>
              <a:rPr lang="en-US" sz="2400" b="1" i="1" dirty="0"/>
              <a:t>While the client may wish to contest whether civil forfeiture is appropriate, the U.S. Attorney’s Office can threaten to bring criminal charges against the client if he or she does not consent to forfeiture. </a:t>
            </a:r>
          </a:p>
          <a:p>
            <a:pPr marL="914400" lvl="1" indent="-457200" fontAlgn="base">
              <a:spcBef>
                <a:spcPts val="600"/>
              </a:spcBef>
              <a:spcAft>
                <a:spcPts val="600"/>
              </a:spcAft>
              <a:buFont typeface="+mj-lt"/>
              <a:buAutoNum type="alphaUcPeriod"/>
            </a:pPr>
            <a:r>
              <a:rPr lang="en-US" sz="2400" b="1" i="1" dirty="0"/>
              <a:t>Where a piece is forfeited, the client is only out the value of the object.  But if a criminal case is instituted, the client is faced with a felony record and imprisonment. </a:t>
            </a:r>
            <a:endParaRPr lang="en-US" sz="2400" b="1" i="1" dirty="0" smtClean="0"/>
          </a:p>
          <a:p>
            <a:pPr marL="914400" lvl="1" indent="-457200" fontAlgn="base">
              <a:spcBef>
                <a:spcPts val="600"/>
              </a:spcBef>
              <a:spcAft>
                <a:spcPts val="600"/>
              </a:spcAft>
              <a:buFont typeface="+mj-lt"/>
              <a:buAutoNum type="alphaUcPeriod"/>
            </a:pPr>
            <a:r>
              <a:rPr lang="en-US" sz="2500" b="1" i="1" dirty="0"/>
              <a:t>With such great leverage, the U.S. Attorney’s Office often obtains the object it seeks to have forfeited and returned.</a:t>
            </a:r>
          </a:p>
        </p:txBody>
      </p:sp>
      <p:sp>
        <p:nvSpPr>
          <p:cNvPr id="3" name="Title 2"/>
          <p:cNvSpPr>
            <a:spLocks noGrp="1"/>
          </p:cNvSpPr>
          <p:nvPr>
            <p:ph type="title"/>
          </p:nvPr>
        </p:nvSpPr>
        <p:spPr/>
        <p:txBody>
          <a:bodyPr>
            <a:normAutofit/>
          </a:bodyPr>
          <a:lstStyle/>
          <a:p>
            <a:pPr marL="857250" lvl="0" indent="-857250">
              <a:buFont typeface="+mj-lt"/>
              <a:buAutoNum type="romanUcPeriod" startAt="8"/>
            </a:pPr>
            <a:r>
              <a:rPr lang="en-US" sz="3600" b="1" dirty="0"/>
              <a:t>CRIMINAL </a:t>
            </a:r>
            <a:r>
              <a:rPr lang="en-US" sz="3600" b="1" dirty="0" smtClean="0"/>
              <a:t>PROSECUTIONS</a:t>
            </a:r>
            <a:endParaRPr lang="en-US" sz="3600" dirty="0"/>
          </a:p>
        </p:txBody>
      </p:sp>
    </p:spTree>
    <p:extLst>
      <p:ext uri="{BB962C8B-B14F-4D97-AF65-F5344CB8AC3E}">
        <p14:creationId xmlns:p14="http://schemas.microsoft.com/office/powerpoint/2010/main" val="635430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000" b="1" dirty="0"/>
              <a:t>International Conference on</a:t>
            </a:r>
            <a:r>
              <a:rPr lang="en-US" sz="2000" dirty="0"/>
              <a:t/>
            </a:r>
            <a:br>
              <a:rPr lang="en-US" sz="2000" dirty="0"/>
            </a:br>
            <a:r>
              <a:rPr lang="en-US" sz="2000" b="1" dirty="0"/>
              <a:t>PROTECTING CULTURAL HERITAGE AS A COMMON GOOD OF HUMANITY: A CHALLENGE FOR CRIMINAL JUSTICE</a:t>
            </a:r>
            <a:endParaRPr lang="en-US" sz="2000" dirty="0"/>
          </a:p>
        </p:txBody>
      </p:sp>
      <p:sp>
        <p:nvSpPr>
          <p:cNvPr id="3" name="Subtitle 2"/>
          <p:cNvSpPr>
            <a:spLocks noGrp="1"/>
          </p:cNvSpPr>
          <p:nvPr>
            <p:ph type="subTitle" idx="1"/>
          </p:nvPr>
        </p:nvSpPr>
        <p:spPr>
          <a:xfrm>
            <a:off x="1676400" y="3657600"/>
            <a:ext cx="5638800" cy="762000"/>
          </a:xfrm>
        </p:spPr>
        <p:txBody>
          <a:bodyPr>
            <a:normAutofit fontScale="62500" lnSpcReduction="20000"/>
          </a:bodyPr>
          <a:lstStyle/>
          <a:p>
            <a:r>
              <a:rPr lang="en-US" b="1" dirty="0"/>
              <a:t>Joint Efforts in the United States by Private Counsel and Federal Prosecutors to Recover Cultural Property </a:t>
            </a:r>
            <a:endParaRPr lang="en-US" dirty="0"/>
          </a:p>
        </p:txBody>
      </p:sp>
      <p:sp>
        <p:nvSpPr>
          <p:cNvPr id="4" name="Text Placeholder 3"/>
          <p:cNvSpPr>
            <a:spLocks noGrp="1"/>
          </p:cNvSpPr>
          <p:nvPr>
            <p:ph type="body" sz="quarter" idx="13"/>
          </p:nvPr>
        </p:nvSpPr>
        <p:spPr>
          <a:xfrm>
            <a:off x="1676400" y="4419600"/>
            <a:ext cx="5638800" cy="1066800"/>
          </a:xfrm>
        </p:spPr>
        <p:txBody>
          <a:bodyPr>
            <a:normAutofit/>
          </a:bodyPr>
          <a:lstStyle/>
          <a:p>
            <a:r>
              <a:rPr lang="en-US" sz="1600" dirty="0" smtClean="0"/>
              <a:t>Steven D. Feldman</a:t>
            </a:r>
          </a:p>
          <a:p>
            <a:r>
              <a:rPr lang="en-US" sz="1600" dirty="0" smtClean="0"/>
              <a:t>(212) 592-1420</a:t>
            </a:r>
          </a:p>
          <a:p>
            <a:r>
              <a:rPr lang="en-US" sz="1600" dirty="0" smtClean="0"/>
              <a:t>sfeldman@Herrick.com</a:t>
            </a:r>
            <a:endParaRPr lang="en-US" sz="1600" dirty="0"/>
          </a:p>
        </p:txBody>
      </p:sp>
    </p:spTree>
    <p:extLst>
      <p:ext uri="{BB962C8B-B14F-4D97-AF65-F5344CB8AC3E}">
        <p14:creationId xmlns:p14="http://schemas.microsoft.com/office/powerpoint/2010/main" val="2875811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&#65279;<?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&#65279;<?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&#65279;<?xml version="1.0" encoding="UTF-8" standalone="yes"?>
<Relationships xmlns="http://schemas.openxmlformats.org/package/2006/relationships">
  <Relationship Id="rId1" Type="http://schemas.openxmlformats.org/officeDocument/2006/relationships/customXmlProps" Target="itemProps3.xml" />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58171659D14804AB91671AFFE6D31EC" ma:contentTypeVersion="10" ma:contentTypeDescription="Create a new document." ma:contentTypeScope="" ma:versionID="e528cca3bc6c50d9461b45ff44b36300">
  <xsd:schema xmlns:xsd="http://www.w3.org/2001/XMLSchema" xmlns:xs="http://www.w3.org/2001/XMLSchema" xmlns:p="http://schemas.microsoft.com/office/2006/metadata/properties" xmlns:ns1="http://schemas.microsoft.com/sharepoint/v3" xmlns:ns2="47b35135-4143-422d-89a6-999d6074c9d9" xmlns:ns3="48750a15-7f68-4e34-b7cc-d8d314ed29f6" targetNamespace="http://schemas.microsoft.com/office/2006/metadata/properties" ma:root="true" ma:fieldsID="4296363351ea9d01eedf21f622ae45dd" ns1:_="" ns2:_="" ns3:_="">
    <xsd:import namespace="http://schemas.microsoft.com/sharepoint/v3"/>
    <xsd:import namespace="47b35135-4143-422d-89a6-999d6074c9d9"/>
    <xsd:import namespace="48750a15-7f68-4e34-b7cc-d8d314ed29f6"/>
    <xsd:element name="properties">
      <xsd:complexType>
        <xsd:sequence>
          <xsd:element name="documentManagement">
            <xsd:complexType>
              <xsd:all>
                <xsd:element ref="ns1:PublishingStartDate" minOccurs="0"/>
                <xsd:element ref="ns1:PublishingExpirationDate" minOccurs="0"/>
                <xsd:element ref="ns2:TaxCatchAll" minOccurs="0"/>
                <xsd:element ref="ns3:j36c9d9de71241b3a82254fa3f674dd3" minOccurs="0"/>
                <xsd:element ref="ns2: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7b35135-4143-422d-89a6-999d6074c9d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5e1a71c-b048-435c-a59d-199bba1b1feb}" ma:internalName="TaxCatchAll" ma:showField="CatchAllData" ma:web="47b35135-4143-422d-89a6-999d6074c9d9">
      <xsd:complexType>
        <xsd:complexContent>
          <xsd:extension base="dms:MultiChoiceLookup">
            <xsd:sequence>
              <xsd:element name="Value" type="dms:Lookup" maxOccurs="unbounded" minOccurs="0" nillable="true"/>
            </xsd:sequence>
          </xsd:extension>
        </xsd:complexContent>
      </xsd:complexType>
    </xsd:element>
    <xsd:element name="TaxKeywordTaxHTField" ma:index="14" nillable="true" ma:taxonomy="true" ma:internalName="TaxKeywordTaxHTField" ma:taxonomyFieldName="TaxKeyword" ma:displayName="Enterprise Keywords" ma:fieldId="{23f27201-bee3-471e-b2e7-b64fd8b7ca38}" ma:taxonomyMulti="true" ma:sspId="55c11098-6411-4e9e-8752-21ce9ff21666"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8750a15-7f68-4e34-b7cc-d8d314ed29f6" elementFormDefault="qualified">
    <xsd:import namespace="http://schemas.microsoft.com/office/2006/documentManagement/types"/>
    <xsd:import namespace="http://schemas.microsoft.com/office/infopath/2007/PartnerControls"/>
    <xsd:element name="j36c9d9de71241b3a82254fa3f674dd3" ma:index="12" ma:taxonomy="true" ma:internalName="j36c9d9de71241b3a82254fa3f674dd3" ma:taxonomyFieldName="Tag" ma:displayName="Tag" ma:default="" ma:fieldId="{336c9d9d-e712-41b3-a822-54fa3f674dd3}" ma:taxonomyMulti="true" ma:sspId="55c11098-6411-4e9e-8752-21ce9ff21666" ma:termSetId="2c58e388-bb1d-440e-9046-dfaded2152e9" ma:anchorId="68e2afa2-88a1-4dbb-aa23-070cfd24455b"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j36c9d9de71241b3a82254fa3f674dd3 xmlns="48750a15-7f68-4e34-b7cc-d8d314ed29f6">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aa965fe4-56d5-49b0-a44c-fb692ae21cbd</TermId>
        </TermInfo>
      </Terms>
    </j36c9d9de71241b3a82254fa3f674dd3>
    <PublishingExpirationDate xmlns="http://schemas.microsoft.com/sharepoint/v3" xsi:nil="true"/>
    <TaxCatchAll xmlns="47b35135-4143-422d-89a6-999d6074c9d9">
      <Value>48</Value>
    </TaxCatchAll>
    <PublishingStartDate xmlns="http://schemas.microsoft.com/sharepoint/v3" xsi:nil="true"/>
    <TaxKeywordTaxHTField xmlns="47b35135-4143-422d-89a6-999d6074c9d9">
      <Terms xmlns="http://schemas.microsoft.com/office/infopath/2007/PartnerControls"/>
    </TaxKeywordTaxHTField>
  </documentManagement>
</p:properties>
</file>

<file path=customXml/itemProps1.xml><?xml version="1.0" encoding="utf-8"?>
<ds:datastoreItem xmlns:ds="http://schemas.openxmlformats.org/officeDocument/2006/customXml" ds:itemID="{A55D20F3-BFEB-4CED-9413-0A49419E7C85}">
  <ds:schemaRefs>
    <ds:schemaRef ds:uri="http://schemas.microsoft.com/sharepoint/v3/contenttype/forms"/>
  </ds:schemaRefs>
</ds:datastoreItem>
</file>

<file path=customXml/itemProps2.xml><?xml version="1.0" encoding="utf-8"?>
<ds:datastoreItem xmlns:ds="http://schemas.openxmlformats.org/officeDocument/2006/customXml" ds:itemID="{FC5F8D27-8519-468E-BE35-65680F2AD9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7b35135-4143-422d-89a6-999d6074c9d9"/>
    <ds:schemaRef ds:uri="48750a15-7f68-4e34-b7cc-d8d314ed29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92D3BB-1587-4175-8A2F-9B4FEF23BB56}">
  <ds:schemaRefs>
    <ds:schemaRef ds:uri="http://purl.org/dc/terms/"/>
    <ds:schemaRef ds:uri="http://schemas.microsoft.com/office/2006/documentManagement/types"/>
    <ds:schemaRef ds:uri="47b35135-4143-422d-89a6-999d6074c9d9"/>
    <ds:schemaRef ds:uri="http://schemas.microsoft.com/office/infopath/2007/PartnerControls"/>
    <ds:schemaRef ds:uri="http://www.w3.org/XML/1998/namespace"/>
    <ds:schemaRef ds:uri="http://schemas.openxmlformats.org/package/2006/metadata/core-properties"/>
    <ds:schemaRef ds:uri="http://purl.org/dc/elements/1.1/"/>
    <ds:schemaRef ds:uri="http://schemas.microsoft.com/office/2006/metadata/properties"/>
    <ds:schemaRef ds:uri="http://purl.org/dc/dcmitype/"/>
    <ds:schemaRef ds:uri="48750a15-7f68-4e34-b7cc-d8d314ed29f6"/>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Words>1404</Words>
  <Application>Microsoft Office PowerPoint</Application>
  <PresentationFormat>On-screen Show (4:3)</PresentationFormat>
  <Paragraphs>84</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International Conference on PROTECTING CULTURAL HERITAGE AS A COMMON GOOD OF HUMANITY: A CHALLENGE FOR CRIMINAL JUSTICE</vt:lpstr>
      <vt:lpstr>Introduction</vt:lpstr>
      <vt:lpstr>KEY CRIMINAL STATUTE -- National Stolen Property Act (“NSPA”) </vt:lpstr>
      <vt:lpstr>KEY CRIMINAL STATUTE -- National Stolen Property Act (“NSPA”) (CONT’D) </vt:lpstr>
      <vt:lpstr>Legal Bases for Recovery</vt:lpstr>
      <vt:lpstr>Legal Bases for Recovery (cont’d)</vt:lpstr>
      <vt:lpstr>CAFRA Legal Requirements</vt:lpstr>
      <vt:lpstr>Non-CAFRA Forfeiture </vt:lpstr>
      <vt:lpstr>Non-CAFRA Forfeiture (CONT’D) </vt:lpstr>
      <vt:lpstr>Representation of National Library of Sweden (“NLS”)</vt:lpstr>
      <vt:lpstr>UNITED STATES v.  ONE TYRANNOSAURUS BATAAR SKELETON, 12 Civ. 4760 (PKC)</vt:lpstr>
      <vt:lpstr>UNITED STATES v.  ONE TYRANNOSAURUS BATAAR SKELETON, 12 Civ. 4760 (PKC) (CONT’D)</vt:lpstr>
      <vt:lpstr>CRIMINAL PROSECUTIONS</vt:lpstr>
      <vt:lpstr>International Conference on PROTECTING CULTURAL HERITAGE AS A COMMON GOOD OF HUMANITY: A CHALLENGE FOR CRIMINAL JUSTICE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